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6C631-B936-4418-A48B-046BC81771F7}" type="datetimeFigureOut">
              <a:rPr lang="es-AR" smtClean="0"/>
              <a:t>30/11/2025</a:t>
            </a:fld>
            <a:endParaRPr lang="es-AR"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DC3BEC-0308-4D8F-A050-986F32C42C79}" type="slidenum">
              <a:rPr lang="es-AR" smtClean="0"/>
              <a:t>‹Nº›</a:t>
            </a:fld>
            <a:endParaRPr lang="es-AR" dirty="0"/>
          </a:p>
        </p:txBody>
      </p:sp>
    </p:spTree>
    <p:extLst>
      <p:ext uri="{BB962C8B-B14F-4D97-AF65-F5344CB8AC3E}">
        <p14:creationId xmlns:p14="http://schemas.microsoft.com/office/powerpoint/2010/main" val="382716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dirty="0"/>
          </a:p>
        </p:txBody>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73DC3BEC-0308-4D8F-A050-986F32C42C79}" type="slidenum">
              <a:rPr lang="es-AR" smtClean="0"/>
              <a:t>1</a:t>
            </a:fld>
            <a:endParaRPr lang="es-AR" dirty="0"/>
          </a:p>
        </p:txBody>
      </p:sp>
    </p:spTree>
    <p:extLst>
      <p:ext uri="{BB962C8B-B14F-4D97-AF65-F5344CB8AC3E}">
        <p14:creationId xmlns:p14="http://schemas.microsoft.com/office/powerpoint/2010/main" val="3072185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dirty="0"/>
          </a:p>
        </p:txBody>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73DC3BEC-0308-4D8F-A050-986F32C42C79}" type="slidenum">
              <a:rPr lang="es-AR" smtClean="0"/>
              <a:t>2</a:t>
            </a:fld>
            <a:endParaRPr lang="es-AR" dirty="0"/>
          </a:p>
        </p:txBody>
      </p:sp>
    </p:spTree>
    <p:extLst>
      <p:ext uri="{BB962C8B-B14F-4D97-AF65-F5344CB8AC3E}">
        <p14:creationId xmlns:p14="http://schemas.microsoft.com/office/powerpoint/2010/main" val="201865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dirty="0"/>
          </a:p>
        </p:txBody>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73DC3BEC-0308-4D8F-A050-986F32C42C79}" type="slidenum">
              <a:rPr lang="es-AR" smtClean="0"/>
              <a:t>4</a:t>
            </a:fld>
            <a:endParaRPr lang="es-AR" dirty="0"/>
          </a:p>
        </p:txBody>
      </p:sp>
    </p:spTree>
    <p:extLst>
      <p:ext uri="{BB962C8B-B14F-4D97-AF65-F5344CB8AC3E}">
        <p14:creationId xmlns:p14="http://schemas.microsoft.com/office/powerpoint/2010/main" val="168417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dirty="0"/>
          </a:p>
        </p:txBody>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73DC3BEC-0308-4D8F-A050-986F32C42C79}" type="slidenum">
              <a:rPr lang="es-AR" smtClean="0"/>
              <a:t>6</a:t>
            </a:fld>
            <a:endParaRPr lang="es-AR" dirty="0"/>
          </a:p>
        </p:txBody>
      </p:sp>
    </p:spTree>
    <p:extLst>
      <p:ext uri="{BB962C8B-B14F-4D97-AF65-F5344CB8AC3E}">
        <p14:creationId xmlns:p14="http://schemas.microsoft.com/office/powerpoint/2010/main" val="240522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dirty="0"/>
          </a:p>
        </p:txBody>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73DC3BEC-0308-4D8F-A050-986F32C42C79}" type="slidenum">
              <a:rPr lang="es-AR" smtClean="0"/>
              <a:t>7</a:t>
            </a:fld>
            <a:endParaRPr lang="es-AR" dirty="0"/>
          </a:p>
        </p:txBody>
      </p:sp>
    </p:spTree>
    <p:extLst>
      <p:ext uri="{BB962C8B-B14F-4D97-AF65-F5344CB8AC3E}">
        <p14:creationId xmlns:p14="http://schemas.microsoft.com/office/powerpoint/2010/main" val="800881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dirty="0"/>
          </a:p>
        </p:txBody>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73DC3BEC-0308-4D8F-A050-986F32C42C79}" type="slidenum">
              <a:rPr lang="es-AR" smtClean="0"/>
              <a:t>8</a:t>
            </a:fld>
            <a:endParaRPr lang="es-AR" dirty="0"/>
          </a:p>
        </p:txBody>
      </p:sp>
    </p:spTree>
    <p:extLst>
      <p:ext uri="{BB962C8B-B14F-4D97-AF65-F5344CB8AC3E}">
        <p14:creationId xmlns:p14="http://schemas.microsoft.com/office/powerpoint/2010/main" val="78019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dirty="0"/>
          </a:p>
        </p:txBody>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73DC3BEC-0308-4D8F-A050-986F32C42C79}" type="slidenum">
              <a:rPr lang="es-AR" smtClean="0"/>
              <a:t>9</a:t>
            </a:fld>
            <a:endParaRPr lang="es-AR" dirty="0"/>
          </a:p>
        </p:txBody>
      </p:sp>
    </p:spTree>
    <p:extLst>
      <p:ext uri="{BB962C8B-B14F-4D97-AF65-F5344CB8AC3E}">
        <p14:creationId xmlns:p14="http://schemas.microsoft.com/office/powerpoint/2010/main" val="5608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369B6-7B48-7F8E-B632-124F39FA34B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3915FA98-F724-47D8-CB29-68B37041B6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D5224183-8727-6A31-0A9B-C79F6F21EB8D}"/>
              </a:ext>
            </a:extLst>
          </p:cNvPr>
          <p:cNvSpPr>
            <a:spLocks noGrp="1"/>
          </p:cNvSpPr>
          <p:nvPr>
            <p:ph type="dt" sz="half" idx="10"/>
          </p:nvPr>
        </p:nvSpPr>
        <p:spPr/>
        <p:txBody>
          <a:bodyPr/>
          <a:lstStyle/>
          <a:p>
            <a:fld id="{FB3048F3-1422-4FFA-922C-9B7D2CB5CE03}" type="datetimeFigureOut">
              <a:rPr lang="es-AR" smtClean="0"/>
              <a:t>30/11/2025</a:t>
            </a:fld>
            <a:endParaRPr lang="es-AR" dirty="0"/>
          </a:p>
        </p:txBody>
      </p:sp>
      <p:sp>
        <p:nvSpPr>
          <p:cNvPr id="5" name="Marcador de pie de página 4">
            <a:extLst>
              <a:ext uri="{FF2B5EF4-FFF2-40B4-BE49-F238E27FC236}">
                <a16:creationId xmlns:a16="http://schemas.microsoft.com/office/drawing/2014/main" id="{A8D111A2-AF75-21C4-EC4D-53485A6CAF3B}"/>
              </a:ext>
            </a:extLst>
          </p:cNvPr>
          <p:cNvSpPr>
            <a:spLocks noGrp="1"/>
          </p:cNvSpPr>
          <p:nvPr>
            <p:ph type="ftr" sz="quarter" idx="11"/>
          </p:nvPr>
        </p:nvSpPr>
        <p:spPr/>
        <p:txBody>
          <a:bodyPr/>
          <a:lstStyle/>
          <a:p>
            <a:endParaRPr lang="es-AR" dirty="0"/>
          </a:p>
        </p:txBody>
      </p:sp>
      <p:sp>
        <p:nvSpPr>
          <p:cNvPr id="6" name="Marcador de número de diapositiva 5">
            <a:extLst>
              <a:ext uri="{FF2B5EF4-FFF2-40B4-BE49-F238E27FC236}">
                <a16:creationId xmlns:a16="http://schemas.microsoft.com/office/drawing/2014/main" id="{017D2EA1-A8A7-C942-A997-2966712FBECA}"/>
              </a:ext>
            </a:extLst>
          </p:cNvPr>
          <p:cNvSpPr>
            <a:spLocks noGrp="1"/>
          </p:cNvSpPr>
          <p:nvPr>
            <p:ph type="sldNum" sz="quarter" idx="12"/>
          </p:nvPr>
        </p:nvSpPr>
        <p:spPr/>
        <p:txBody>
          <a:bodyPr/>
          <a:lstStyle/>
          <a:p>
            <a:fld id="{2A14B82A-707B-4907-ABF4-2D2C02E56173}" type="slidenum">
              <a:rPr lang="es-AR" smtClean="0"/>
              <a:t>‹Nº›</a:t>
            </a:fld>
            <a:endParaRPr lang="es-AR" dirty="0"/>
          </a:p>
        </p:txBody>
      </p:sp>
    </p:spTree>
    <p:extLst>
      <p:ext uri="{BB962C8B-B14F-4D97-AF65-F5344CB8AC3E}">
        <p14:creationId xmlns:p14="http://schemas.microsoft.com/office/powerpoint/2010/main" val="1366855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575D2-3ED4-1AEA-0396-AFF2BA95864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941DDA2D-64C0-B8E4-DBC4-CE22EC0CDB4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189B9131-C273-3489-91A5-4F52EE646ECE}"/>
              </a:ext>
            </a:extLst>
          </p:cNvPr>
          <p:cNvSpPr>
            <a:spLocks noGrp="1"/>
          </p:cNvSpPr>
          <p:nvPr>
            <p:ph type="dt" sz="half" idx="10"/>
          </p:nvPr>
        </p:nvSpPr>
        <p:spPr/>
        <p:txBody>
          <a:bodyPr/>
          <a:lstStyle/>
          <a:p>
            <a:fld id="{FB3048F3-1422-4FFA-922C-9B7D2CB5CE03}" type="datetimeFigureOut">
              <a:rPr lang="es-AR" smtClean="0"/>
              <a:t>30/11/2025</a:t>
            </a:fld>
            <a:endParaRPr lang="es-AR" dirty="0"/>
          </a:p>
        </p:txBody>
      </p:sp>
      <p:sp>
        <p:nvSpPr>
          <p:cNvPr id="5" name="Marcador de pie de página 4">
            <a:extLst>
              <a:ext uri="{FF2B5EF4-FFF2-40B4-BE49-F238E27FC236}">
                <a16:creationId xmlns:a16="http://schemas.microsoft.com/office/drawing/2014/main" id="{09BEB85C-3D14-A676-D588-872BB855607D}"/>
              </a:ext>
            </a:extLst>
          </p:cNvPr>
          <p:cNvSpPr>
            <a:spLocks noGrp="1"/>
          </p:cNvSpPr>
          <p:nvPr>
            <p:ph type="ftr" sz="quarter" idx="11"/>
          </p:nvPr>
        </p:nvSpPr>
        <p:spPr/>
        <p:txBody>
          <a:bodyPr/>
          <a:lstStyle/>
          <a:p>
            <a:endParaRPr lang="es-AR" dirty="0"/>
          </a:p>
        </p:txBody>
      </p:sp>
      <p:sp>
        <p:nvSpPr>
          <p:cNvPr id="6" name="Marcador de número de diapositiva 5">
            <a:extLst>
              <a:ext uri="{FF2B5EF4-FFF2-40B4-BE49-F238E27FC236}">
                <a16:creationId xmlns:a16="http://schemas.microsoft.com/office/drawing/2014/main" id="{A0AFE455-5F7E-6B35-825C-4D6D8C2FC109}"/>
              </a:ext>
            </a:extLst>
          </p:cNvPr>
          <p:cNvSpPr>
            <a:spLocks noGrp="1"/>
          </p:cNvSpPr>
          <p:nvPr>
            <p:ph type="sldNum" sz="quarter" idx="12"/>
          </p:nvPr>
        </p:nvSpPr>
        <p:spPr/>
        <p:txBody>
          <a:bodyPr/>
          <a:lstStyle/>
          <a:p>
            <a:fld id="{2A14B82A-707B-4907-ABF4-2D2C02E56173}" type="slidenum">
              <a:rPr lang="es-AR" smtClean="0"/>
              <a:t>‹Nº›</a:t>
            </a:fld>
            <a:endParaRPr lang="es-AR" dirty="0"/>
          </a:p>
        </p:txBody>
      </p:sp>
    </p:spTree>
    <p:extLst>
      <p:ext uri="{BB962C8B-B14F-4D97-AF65-F5344CB8AC3E}">
        <p14:creationId xmlns:p14="http://schemas.microsoft.com/office/powerpoint/2010/main" val="2854507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CF06BB7-ECE2-14F3-0E9B-AB21E1F0340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AD17F21A-2D94-9A48-7B5F-1DE7D388645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1B5DCAF-F50F-1B86-AA1B-E241CE7DAB9A}"/>
              </a:ext>
            </a:extLst>
          </p:cNvPr>
          <p:cNvSpPr>
            <a:spLocks noGrp="1"/>
          </p:cNvSpPr>
          <p:nvPr>
            <p:ph type="dt" sz="half" idx="10"/>
          </p:nvPr>
        </p:nvSpPr>
        <p:spPr/>
        <p:txBody>
          <a:bodyPr/>
          <a:lstStyle/>
          <a:p>
            <a:fld id="{FB3048F3-1422-4FFA-922C-9B7D2CB5CE03}" type="datetimeFigureOut">
              <a:rPr lang="es-AR" smtClean="0"/>
              <a:t>30/11/2025</a:t>
            </a:fld>
            <a:endParaRPr lang="es-AR" dirty="0"/>
          </a:p>
        </p:txBody>
      </p:sp>
      <p:sp>
        <p:nvSpPr>
          <p:cNvPr id="5" name="Marcador de pie de página 4">
            <a:extLst>
              <a:ext uri="{FF2B5EF4-FFF2-40B4-BE49-F238E27FC236}">
                <a16:creationId xmlns:a16="http://schemas.microsoft.com/office/drawing/2014/main" id="{E1A46722-4946-CE4A-12E7-5754FED1ACA5}"/>
              </a:ext>
            </a:extLst>
          </p:cNvPr>
          <p:cNvSpPr>
            <a:spLocks noGrp="1"/>
          </p:cNvSpPr>
          <p:nvPr>
            <p:ph type="ftr" sz="quarter" idx="11"/>
          </p:nvPr>
        </p:nvSpPr>
        <p:spPr/>
        <p:txBody>
          <a:bodyPr/>
          <a:lstStyle/>
          <a:p>
            <a:endParaRPr lang="es-AR" dirty="0"/>
          </a:p>
        </p:txBody>
      </p:sp>
      <p:sp>
        <p:nvSpPr>
          <p:cNvPr id="6" name="Marcador de número de diapositiva 5">
            <a:extLst>
              <a:ext uri="{FF2B5EF4-FFF2-40B4-BE49-F238E27FC236}">
                <a16:creationId xmlns:a16="http://schemas.microsoft.com/office/drawing/2014/main" id="{44CB930D-8B53-D49E-67EC-B04310AC9C36}"/>
              </a:ext>
            </a:extLst>
          </p:cNvPr>
          <p:cNvSpPr>
            <a:spLocks noGrp="1"/>
          </p:cNvSpPr>
          <p:nvPr>
            <p:ph type="sldNum" sz="quarter" idx="12"/>
          </p:nvPr>
        </p:nvSpPr>
        <p:spPr/>
        <p:txBody>
          <a:bodyPr/>
          <a:lstStyle/>
          <a:p>
            <a:fld id="{2A14B82A-707B-4907-ABF4-2D2C02E56173}" type="slidenum">
              <a:rPr lang="es-AR" smtClean="0"/>
              <a:t>‹Nº›</a:t>
            </a:fld>
            <a:endParaRPr lang="es-AR" dirty="0"/>
          </a:p>
        </p:txBody>
      </p:sp>
    </p:spTree>
    <p:extLst>
      <p:ext uri="{BB962C8B-B14F-4D97-AF65-F5344CB8AC3E}">
        <p14:creationId xmlns:p14="http://schemas.microsoft.com/office/powerpoint/2010/main" val="81580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54AF88-6F66-FCFA-9132-CBB58CA4A2C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F85A85CC-DAD1-6EB9-DF36-223C1A13593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C6654F33-0A2B-D6E4-447B-96F219E15039}"/>
              </a:ext>
            </a:extLst>
          </p:cNvPr>
          <p:cNvSpPr>
            <a:spLocks noGrp="1"/>
          </p:cNvSpPr>
          <p:nvPr>
            <p:ph type="dt" sz="half" idx="10"/>
          </p:nvPr>
        </p:nvSpPr>
        <p:spPr/>
        <p:txBody>
          <a:bodyPr/>
          <a:lstStyle/>
          <a:p>
            <a:fld id="{FB3048F3-1422-4FFA-922C-9B7D2CB5CE03}" type="datetimeFigureOut">
              <a:rPr lang="es-AR" smtClean="0"/>
              <a:t>30/11/2025</a:t>
            </a:fld>
            <a:endParaRPr lang="es-AR" dirty="0"/>
          </a:p>
        </p:txBody>
      </p:sp>
      <p:sp>
        <p:nvSpPr>
          <p:cNvPr id="5" name="Marcador de pie de página 4">
            <a:extLst>
              <a:ext uri="{FF2B5EF4-FFF2-40B4-BE49-F238E27FC236}">
                <a16:creationId xmlns:a16="http://schemas.microsoft.com/office/drawing/2014/main" id="{85E681E9-C0C7-69FE-8D43-5B58367320CD}"/>
              </a:ext>
            </a:extLst>
          </p:cNvPr>
          <p:cNvSpPr>
            <a:spLocks noGrp="1"/>
          </p:cNvSpPr>
          <p:nvPr>
            <p:ph type="ftr" sz="quarter" idx="11"/>
          </p:nvPr>
        </p:nvSpPr>
        <p:spPr/>
        <p:txBody>
          <a:bodyPr/>
          <a:lstStyle/>
          <a:p>
            <a:endParaRPr lang="es-AR" dirty="0"/>
          </a:p>
        </p:txBody>
      </p:sp>
      <p:sp>
        <p:nvSpPr>
          <p:cNvPr id="6" name="Marcador de número de diapositiva 5">
            <a:extLst>
              <a:ext uri="{FF2B5EF4-FFF2-40B4-BE49-F238E27FC236}">
                <a16:creationId xmlns:a16="http://schemas.microsoft.com/office/drawing/2014/main" id="{AF04ED47-B33F-515B-1D10-3FA083647464}"/>
              </a:ext>
            </a:extLst>
          </p:cNvPr>
          <p:cNvSpPr>
            <a:spLocks noGrp="1"/>
          </p:cNvSpPr>
          <p:nvPr>
            <p:ph type="sldNum" sz="quarter" idx="12"/>
          </p:nvPr>
        </p:nvSpPr>
        <p:spPr/>
        <p:txBody>
          <a:bodyPr/>
          <a:lstStyle/>
          <a:p>
            <a:fld id="{2A14B82A-707B-4907-ABF4-2D2C02E56173}" type="slidenum">
              <a:rPr lang="es-AR" smtClean="0"/>
              <a:t>‹Nº›</a:t>
            </a:fld>
            <a:endParaRPr lang="es-AR" dirty="0"/>
          </a:p>
        </p:txBody>
      </p:sp>
    </p:spTree>
    <p:extLst>
      <p:ext uri="{BB962C8B-B14F-4D97-AF65-F5344CB8AC3E}">
        <p14:creationId xmlns:p14="http://schemas.microsoft.com/office/powerpoint/2010/main" val="219703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23043D-EB62-023B-D523-D3BCEEA06BD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F8C04633-BD8C-9C3C-D90A-1B706B1305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BA40427-3B0D-84BF-D4C2-6878E72E6639}"/>
              </a:ext>
            </a:extLst>
          </p:cNvPr>
          <p:cNvSpPr>
            <a:spLocks noGrp="1"/>
          </p:cNvSpPr>
          <p:nvPr>
            <p:ph type="dt" sz="half" idx="10"/>
          </p:nvPr>
        </p:nvSpPr>
        <p:spPr/>
        <p:txBody>
          <a:bodyPr/>
          <a:lstStyle/>
          <a:p>
            <a:fld id="{FB3048F3-1422-4FFA-922C-9B7D2CB5CE03}" type="datetimeFigureOut">
              <a:rPr lang="es-AR" smtClean="0"/>
              <a:t>30/11/2025</a:t>
            </a:fld>
            <a:endParaRPr lang="es-AR" dirty="0"/>
          </a:p>
        </p:txBody>
      </p:sp>
      <p:sp>
        <p:nvSpPr>
          <p:cNvPr id="5" name="Marcador de pie de página 4">
            <a:extLst>
              <a:ext uri="{FF2B5EF4-FFF2-40B4-BE49-F238E27FC236}">
                <a16:creationId xmlns:a16="http://schemas.microsoft.com/office/drawing/2014/main" id="{29DB95F6-E307-F699-89A8-F65B11568D48}"/>
              </a:ext>
            </a:extLst>
          </p:cNvPr>
          <p:cNvSpPr>
            <a:spLocks noGrp="1"/>
          </p:cNvSpPr>
          <p:nvPr>
            <p:ph type="ftr" sz="quarter" idx="11"/>
          </p:nvPr>
        </p:nvSpPr>
        <p:spPr/>
        <p:txBody>
          <a:bodyPr/>
          <a:lstStyle/>
          <a:p>
            <a:endParaRPr lang="es-AR" dirty="0"/>
          </a:p>
        </p:txBody>
      </p:sp>
      <p:sp>
        <p:nvSpPr>
          <p:cNvPr id="6" name="Marcador de número de diapositiva 5">
            <a:extLst>
              <a:ext uri="{FF2B5EF4-FFF2-40B4-BE49-F238E27FC236}">
                <a16:creationId xmlns:a16="http://schemas.microsoft.com/office/drawing/2014/main" id="{CD735AE4-F97E-259D-57AE-B0A1C013D488}"/>
              </a:ext>
            </a:extLst>
          </p:cNvPr>
          <p:cNvSpPr>
            <a:spLocks noGrp="1"/>
          </p:cNvSpPr>
          <p:nvPr>
            <p:ph type="sldNum" sz="quarter" idx="12"/>
          </p:nvPr>
        </p:nvSpPr>
        <p:spPr/>
        <p:txBody>
          <a:bodyPr/>
          <a:lstStyle/>
          <a:p>
            <a:fld id="{2A14B82A-707B-4907-ABF4-2D2C02E56173}" type="slidenum">
              <a:rPr lang="es-AR" smtClean="0"/>
              <a:t>‹Nº›</a:t>
            </a:fld>
            <a:endParaRPr lang="es-AR" dirty="0"/>
          </a:p>
        </p:txBody>
      </p:sp>
    </p:spTree>
    <p:extLst>
      <p:ext uri="{BB962C8B-B14F-4D97-AF65-F5344CB8AC3E}">
        <p14:creationId xmlns:p14="http://schemas.microsoft.com/office/powerpoint/2010/main" val="42273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2F071-5B3B-7CAC-0398-D8DF41297E57}"/>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CB221D90-790D-E37B-133F-1357E89EC0A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3B9B68B5-2958-F55F-9B25-ABB8650054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AAB1736F-073C-74C0-460D-B1D3E71A3782}"/>
              </a:ext>
            </a:extLst>
          </p:cNvPr>
          <p:cNvSpPr>
            <a:spLocks noGrp="1"/>
          </p:cNvSpPr>
          <p:nvPr>
            <p:ph type="dt" sz="half" idx="10"/>
          </p:nvPr>
        </p:nvSpPr>
        <p:spPr/>
        <p:txBody>
          <a:bodyPr/>
          <a:lstStyle/>
          <a:p>
            <a:fld id="{FB3048F3-1422-4FFA-922C-9B7D2CB5CE03}" type="datetimeFigureOut">
              <a:rPr lang="es-AR" smtClean="0"/>
              <a:t>30/11/2025</a:t>
            </a:fld>
            <a:endParaRPr lang="es-AR" dirty="0"/>
          </a:p>
        </p:txBody>
      </p:sp>
      <p:sp>
        <p:nvSpPr>
          <p:cNvPr id="6" name="Marcador de pie de página 5">
            <a:extLst>
              <a:ext uri="{FF2B5EF4-FFF2-40B4-BE49-F238E27FC236}">
                <a16:creationId xmlns:a16="http://schemas.microsoft.com/office/drawing/2014/main" id="{69AD8B11-4218-F480-B92B-5E7972C7901D}"/>
              </a:ext>
            </a:extLst>
          </p:cNvPr>
          <p:cNvSpPr>
            <a:spLocks noGrp="1"/>
          </p:cNvSpPr>
          <p:nvPr>
            <p:ph type="ftr" sz="quarter" idx="11"/>
          </p:nvPr>
        </p:nvSpPr>
        <p:spPr/>
        <p:txBody>
          <a:bodyPr/>
          <a:lstStyle/>
          <a:p>
            <a:endParaRPr lang="es-AR" dirty="0"/>
          </a:p>
        </p:txBody>
      </p:sp>
      <p:sp>
        <p:nvSpPr>
          <p:cNvPr id="7" name="Marcador de número de diapositiva 6">
            <a:extLst>
              <a:ext uri="{FF2B5EF4-FFF2-40B4-BE49-F238E27FC236}">
                <a16:creationId xmlns:a16="http://schemas.microsoft.com/office/drawing/2014/main" id="{9CEDEF9B-D844-DE8A-346F-788BE98082C5}"/>
              </a:ext>
            </a:extLst>
          </p:cNvPr>
          <p:cNvSpPr>
            <a:spLocks noGrp="1"/>
          </p:cNvSpPr>
          <p:nvPr>
            <p:ph type="sldNum" sz="quarter" idx="12"/>
          </p:nvPr>
        </p:nvSpPr>
        <p:spPr/>
        <p:txBody>
          <a:bodyPr/>
          <a:lstStyle/>
          <a:p>
            <a:fld id="{2A14B82A-707B-4907-ABF4-2D2C02E56173}" type="slidenum">
              <a:rPr lang="es-AR" smtClean="0"/>
              <a:t>‹Nº›</a:t>
            </a:fld>
            <a:endParaRPr lang="es-AR" dirty="0"/>
          </a:p>
        </p:txBody>
      </p:sp>
    </p:spTree>
    <p:extLst>
      <p:ext uri="{BB962C8B-B14F-4D97-AF65-F5344CB8AC3E}">
        <p14:creationId xmlns:p14="http://schemas.microsoft.com/office/powerpoint/2010/main" val="1940425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1193F2-16EC-D8F6-0DF8-BB2E3D9DD6E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349A36EE-C69F-F4A0-6225-9FECB8C1DB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C6FC11C-A885-33A1-30F9-BA5AF4EC002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B879C683-E33F-03C8-0A57-90043E445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CF774F4-052D-EABD-AD31-4F7C131919B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29516E4B-612B-25F6-6EF8-C43A7CAD00D8}"/>
              </a:ext>
            </a:extLst>
          </p:cNvPr>
          <p:cNvSpPr>
            <a:spLocks noGrp="1"/>
          </p:cNvSpPr>
          <p:nvPr>
            <p:ph type="dt" sz="half" idx="10"/>
          </p:nvPr>
        </p:nvSpPr>
        <p:spPr/>
        <p:txBody>
          <a:bodyPr/>
          <a:lstStyle/>
          <a:p>
            <a:fld id="{FB3048F3-1422-4FFA-922C-9B7D2CB5CE03}" type="datetimeFigureOut">
              <a:rPr lang="es-AR" smtClean="0"/>
              <a:t>30/11/2025</a:t>
            </a:fld>
            <a:endParaRPr lang="es-AR" dirty="0"/>
          </a:p>
        </p:txBody>
      </p:sp>
      <p:sp>
        <p:nvSpPr>
          <p:cNvPr id="8" name="Marcador de pie de página 7">
            <a:extLst>
              <a:ext uri="{FF2B5EF4-FFF2-40B4-BE49-F238E27FC236}">
                <a16:creationId xmlns:a16="http://schemas.microsoft.com/office/drawing/2014/main" id="{78C68F9A-0505-3E50-F9FD-58FE649EF080}"/>
              </a:ext>
            </a:extLst>
          </p:cNvPr>
          <p:cNvSpPr>
            <a:spLocks noGrp="1"/>
          </p:cNvSpPr>
          <p:nvPr>
            <p:ph type="ftr" sz="quarter" idx="11"/>
          </p:nvPr>
        </p:nvSpPr>
        <p:spPr/>
        <p:txBody>
          <a:bodyPr/>
          <a:lstStyle/>
          <a:p>
            <a:endParaRPr lang="es-AR" dirty="0"/>
          </a:p>
        </p:txBody>
      </p:sp>
      <p:sp>
        <p:nvSpPr>
          <p:cNvPr id="9" name="Marcador de número de diapositiva 8">
            <a:extLst>
              <a:ext uri="{FF2B5EF4-FFF2-40B4-BE49-F238E27FC236}">
                <a16:creationId xmlns:a16="http://schemas.microsoft.com/office/drawing/2014/main" id="{8D25CEDF-BCF3-29FB-5D6E-0B5D8DD86545}"/>
              </a:ext>
            </a:extLst>
          </p:cNvPr>
          <p:cNvSpPr>
            <a:spLocks noGrp="1"/>
          </p:cNvSpPr>
          <p:nvPr>
            <p:ph type="sldNum" sz="quarter" idx="12"/>
          </p:nvPr>
        </p:nvSpPr>
        <p:spPr/>
        <p:txBody>
          <a:bodyPr/>
          <a:lstStyle/>
          <a:p>
            <a:fld id="{2A14B82A-707B-4907-ABF4-2D2C02E56173}" type="slidenum">
              <a:rPr lang="es-AR" smtClean="0"/>
              <a:t>‹Nº›</a:t>
            </a:fld>
            <a:endParaRPr lang="es-AR" dirty="0"/>
          </a:p>
        </p:txBody>
      </p:sp>
    </p:spTree>
    <p:extLst>
      <p:ext uri="{BB962C8B-B14F-4D97-AF65-F5344CB8AC3E}">
        <p14:creationId xmlns:p14="http://schemas.microsoft.com/office/powerpoint/2010/main" val="1732673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521B0-CFD9-055E-D6B8-9BB33D92134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7EC54128-761F-0D5D-F2A2-58CB96906959}"/>
              </a:ext>
            </a:extLst>
          </p:cNvPr>
          <p:cNvSpPr>
            <a:spLocks noGrp="1"/>
          </p:cNvSpPr>
          <p:nvPr>
            <p:ph type="dt" sz="half" idx="10"/>
          </p:nvPr>
        </p:nvSpPr>
        <p:spPr/>
        <p:txBody>
          <a:bodyPr/>
          <a:lstStyle/>
          <a:p>
            <a:fld id="{FB3048F3-1422-4FFA-922C-9B7D2CB5CE03}" type="datetimeFigureOut">
              <a:rPr lang="es-AR" smtClean="0"/>
              <a:t>30/11/2025</a:t>
            </a:fld>
            <a:endParaRPr lang="es-AR" dirty="0"/>
          </a:p>
        </p:txBody>
      </p:sp>
      <p:sp>
        <p:nvSpPr>
          <p:cNvPr id="4" name="Marcador de pie de página 3">
            <a:extLst>
              <a:ext uri="{FF2B5EF4-FFF2-40B4-BE49-F238E27FC236}">
                <a16:creationId xmlns:a16="http://schemas.microsoft.com/office/drawing/2014/main" id="{95AE6012-3E68-0A8B-E502-7DD5FA09A7DD}"/>
              </a:ext>
            </a:extLst>
          </p:cNvPr>
          <p:cNvSpPr>
            <a:spLocks noGrp="1"/>
          </p:cNvSpPr>
          <p:nvPr>
            <p:ph type="ftr" sz="quarter" idx="11"/>
          </p:nvPr>
        </p:nvSpPr>
        <p:spPr/>
        <p:txBody>
          <a:bodyPr/>
          <a:lstStyle/>
          <a:p>
            <a:endParaRPr lang="es-AR" dirty="0"/>
          </a:p>
        </p:txBody>
      </p:sp>
      <p:sp>
        <p:nvSpPr>
          <p:cNvPr id="5" name="Marcador de número de diapositiva 4">
            <a:extLst>
              <a:ext uri="{FF2B5EF4-FFF2-40B4-BE49-F238E27FC236}">
                <a16:creationId xmlns:a16="http://schemas.microsoft.com/office/drawing/2014/main" id="{CE9903E6-0898-DBE7-1EB9-D3C9E66BB005}"/>
              </a:ext>
            </a:extLst>
          </p:cNvPr>
          <p:cNvSpPr>
            <a:spLocks noGrp="1"/>
          </p:cNvSpPr>
          <p:nvPr>
            <p:ph type="sldNum" sz="quarter" idx="12"/>
          </p:nvPr>
        </p:nvSpPr>
        <p:spPr/>
        <p:txBody>
          <a:bodyPr/>
          <a:lstStyle/>
          <a:p>
            <a:fld id="{2A14B82A-707B-4907-ABF4-2D2C02E56173}" type="slidenum">
              <a:rPr lang="es-AR" smtClean="0"/>
              <a:t>‹Nº›</a:t>
            </a:fld>
            <a:endParaRPr lang="es-AR" dirty="0"/>
          </a:p>
        </p:txBody>
      </p:sp>
    </p:spTree>
    <p:extLst>
      <p:ext uri="{BB962C8B-B14F-4D97-AF65-F5344CB8AC3E}">
        <p14:creationId xmlns:p14="http://schemas.microsoft.com/office/powerpoint/2010/main" val="1988009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E87B1C1-42F8-F138-E7D4-05BB421420DA}"/>
              </a:ext>
            </a:extLst>
          </p:cNvPr>
          <p:cNvSpPr>
            <a:spLocks noGrp="1"/>
          </p:cNvSpPr>
          <p:nvPr>
            <p:ph type="dt" sz="half" idx="10"/>
          </p:nvPr>
        </p:nvSpPr>
        <p:spPr/>
        <p:txBody>
          <a:bodyPr/>
          <a:lstStyle/>
          <a:p>
            <a:fld id="{FB3048F3-1422-4FFA-922C-9B7D2CB5CE03}" type="datetimeFigureOut">
              <a:rPr lang="es-AR" smtClean="0"/>
              <a:t>30/11/2025</a:t>
            </a:fld>
            <a:endParaRPr lang="es-AR" dirty="0"/>
          </a:p>
        </p:txBody>
      </p:sp>
      <p:sp>
        <p:nvSpPr>
          <p:cNvPr id="3" name="Marcador de pie de página 2">
            <a:extLst>
              <a:ext uri="{FF2B5EF4-FFF2-40B4-BE49-F238E27FC236}">
                <a16:creationId xmlns:a16="http://schemas.microsoft.com/office/drawing/2014/main" id="{36591368-3FD0-0E8A-8933-41D5620C000C}"/>
              </a:ext>
            </a:extLst>
          </p:cNvPr>
          <p:cNvSpPr>
            <a:spLocks noGrp="1"/>
          </p:cNvSpPr>
          <p:nvPr>
            <p:ph type="ftr" sz="quarter" idx="11"/>
          </p:nvPr>
        </p:nvSpPr>
        <p:spPr/>
        <p:txBody>
          <a:bodyPr/>
          <a:lstStyle/>
          <a:p>
            <a:endParaRPr lang="es-AR" dirty="0"/>
          </a:p>
        </p:txBody>
      </p:sp>
      <p:sp>
        <p:nvSpPr>
          <p:cNvPr id="4" name="Marcador de número de diapositiva 3">
            <a:extLst>
              <a:ext uri="{FF2B5EF4-FFF2-40B4-BE49-F238E27FC236}">
                <a16:creationId xmlns:a16="http://schemas.microsoft.com/office/drawing/2014/main" id="{D2E14F2C-2C5F-9353-06F9-A3E903518CAD}"/>
              </a:ext>
            </a:extLst>
          </p:cNvPr>
          <p:cNvSpPr>
            <a:spLocks noGrp="1"/>
          </p:cNvSpPr>
          <p:nvPr>
            <p:ph type="sldNum" sz="quarter" idx="12"/>
          </p:nvPr>
        </p:nvSpPr>
        <p:spPr/>
        <p:txBody>
          <a:bodyPr/>
          <a:lstStyle/>
          <a:p>
            <a:fld id="{2A14B82A-707B-4907-ABF4-2D2C02E56173}" type="slidenum">
              <a:rPr lang="es-AR" smtClean="0"/>
              <a:t>‹Nº›</a:t>
            </a:fld>
            <a:endParaRPr lang="es-AR" dirty="0"/>
          </a:p>
        </p:txBody>
      </p:sp>
    </p:spTree>
    <p:extLst>
      <p:ext uri="{BB962C8B-B14F-4D97-AF65-F5344CB8AC3E}">
        <p14:creationId xmlns:p14="http://schemas.microsoft.com/office/powerpoint/2010/main" val="7485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F3F03-A08E-7F1B-8D15-79491EFD1B6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F1C43034-99DB-50B4-35EF-F9D2764F4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2AE58528-5305-6D36-A707-82BE899C3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827F206-C101-11E4-5649-80D7836D3B73}"/>
              </a:ext>
            </a:extLst>
          </p:cNvPr>
          <p:cNvSpPr>
            <a:spLocks noGrp="1"/>
          </p:cNvSpPr>
          <p:nvPr>
            <p:ph type="dt" sz="half" idx="10"/>
          </p:nvPr>
        </p:nvSpPr>
        <p:spPr/>
        <p:txBody>
          <a:bodyPr/>
          <a:lstStyle/>
          <a:p>
            <a:fld id="{FB3048F3-1422-4FFA-922C-9B7D2CB5CE03}" type="datetimeFigureOut">
              <a:rPr lang="es-AR" smtClean="0"/>
              <a:t>30/11/2025</a:t>
            </a:fld>
            <a:endParaRPr lang="es-AR" dirty="0"/>
          </a:p>
        </p:txBody>
      </p:sp>
      <p:sp>
        <p:nvSpPr>
          <p:cNvPr id="6" name="Marcador de pie de página 5">
            <a:extLst>
              <a:ext uri="{FF2B5EF4-FFF2-40B4-BE49-F238E27FC236}">
                <a16:creationId xmlns:a16="http://schemas.microsoft.com/office/drawing/2014/main" id="{A8BC830B-594E-6019-02AB-A4D837DEED54}"/>
              </a:ext>
            </a:extLst>
          </p:cNvPr>
          <p:cNvSpPr>
            <a:spLocks noGrp="1"/>
          </p:cNvSpPr>
          <p:nvPr>
            <p:ph type="ftr" sz="quarter" idx="11"/>
          </p:nvPr>
        </p:nvSpPr>
        <p:spPr/>
        <p:txBody>
          <a:bodyPr/>
          <a:lstStyle/>
          <a:p>
            <a:endParaRPr lang="es-AR" dirty="0"/>
          </a:p>
        </p:txBody>
      </p:sp>
      <p:sp>
        <p:nvSpPr>
          <p:cNvPr id="7" name="Marcador de número de diapositiva 6">
            <a:extLst>
              <a:ext uri="{FF2B5EF4-FFF2-40B4-BE49-F238E27FC236}">
                <a16:creationId xmlns:a16="http://schemas.microsoft.com/office/drawing/2014/main" id="{3D8FE35C-EAFA-0640-DDF9-94F7F8A6AEA6}"/>
              </a:ext>
            </a:extLst>
          </p:cNvPr>
          <p:cNvSpPr>
            <a:spLocks noGrp="1"/>
          </p:cNvSpPr>
          <p:nvPr>
            <p:ph type="sldNum" sz="quarter" idx="12"/>
          </p:nvPr>
        </p:nvSpPr>
        <p:spPr/>
        <p:txBody>
          <a:bodyPr/>
          <a:lstStyle/>
          <a:p>
            <a:fld id="{2A14B82A-707B-4907-ABF4-2D2C02E56173}" type="slidenum">
              <a:rPr lang="es-AR" smtClean="0"/>
              <a:t>‹Nº›</a:t>
            </a:fld>
            <a:endParaRPr lang="es-AR" dirty="0"/>
          </a:p>
        </p:txBody>
      </p:sp>
    </p:spTree>
    <p:extLst>
      <p:ext uri="{BB962C8B-B14F-4D97-AF65-F5344CB8AC3E}">
        <p14:creationId xmlns:p14="http://schemas.microsoft.com/office/powerpoint/2010/main" val="256562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D9E90-707D-84E0-0714-3B8DB350186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789FB9F3-73A7-C1B0-444F-56F254A94F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4" name="Marcador de texto 3">
            <a:extLst>
              <a:ext uri="{FF2B5EF4-FFF2-40B4-BE49-F238E27FC236}">
                <a16:creationId xmlns:a16="http://schemas.microsoft.com/office/drawing/2014/main" id="{50CF5CA4-3898-EA2E-61E7-EDEA95B8B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096B171-26FB-18C8-A442-750A9BA6C752}"/>
              </a:ext>
            </a:extLst>
          </p:cNvPr>
          <p:cNvSpPr>
            <a:spLocks noGrp="1"/>
          </p:cNvSpPr>
          <p:nvPr>
            <p:ph type="dt" sz="half" idx="10"/>
          </p:nvPr>
        </p:nvSpPr>
        <p:spPr/>
        <p:txBody>
          <a:bodyPr/>
          <a:lstStyle/>
          <a:p>
            <a:fld id="{FB3048F3-1422-4FFA-922C-9B7D2CB5CE03}" type="datetimeFigureOut">
              <a:rPr lang="es-AR" smtClean="0"/>
              <a:t>30/11/2025</a:t>
            </a:fld>
            <a:endParaRPr lang="es-AR" dirty="0"/>
          </a:p>
        </p:txBody>
      </p:sp>
      <p:sp>
        <p:nvSpPr>
          <p:cNvPr id="6" name="Marcador de pie de página 5">
            <a:extLst>
              <a:ext uri="{FF2B5EF4-FFF2-40B4-BE49-F238E27FC236}">
                <a16:creationId xmlns:a16="http://schemas.microsoft.com/office/drawing/2014/main" id="{62E4065E-E1C0-C6DD-2DC9-E48C532CC616}"/>
              </a:ext>
            </a:extLst>
          </p:cNvPr>
          <p:cNvSpPr>
            <a:spLocks noGrp="1"/>
          </p:cNvSpPr>
          <p:nvPr>
            <p:ph type="ftr" sz="quarter" idx="11"/>
          </p:nvPr>
        </p:nvSpPr>
        <p:spPr/>
        <p:txBody>
          <a:bodyPr/>
          <a:lstStyle/>
          <a:p>
            <a:endParaRPr lang="es-AR" dirty="0"/>
          </a:p>
        </p:txBody>
      </p:sp>
      <p:sp>
        <p:nvSpPr>
          <p:cNvPr id="7" name="Marcador de número de diapositiva 6">
            <a:extLst>
              <a:ext uri="{FF2B5EF4-FFF2-40B4-BE49-F238E27FC236}">
                <a16:creationId xmlns:a16="http://schemas.microsoft.com/office/drawing/2014/main" id="{67C6103E-6C89-9BFE-3395-98EE9983D0A7}"/>
              </a:ext>
            </a:extLst>
          </p:cNvPr>
          <p:cNvSpPr>
            <a:spLocks noGrp="1"/>
          </p:cNvSpPr>
          <p:nvPr>
            <p:ph type="sldNum" sz="quarter" idx="12"/>
          </p:nvPr>
        </p:nvSpPr>
        <p:spPr/>
        <p:txBody>
          <a:bodyPr/>
          <a:lstStyle/>
          <a:p>
            <a:fld id="{2A14B82A-707B-4907-ABF4-2D2C02E56173}" type="slidenum">
              <a:rPr lang="es-AR" smtClean="0"/>
              <a:t>‹Nº›</a:t>
            </a:fld>
            <a:endParaRPr lang="es-AR" dirty="0"/>
          </a:p>
        </p:txBody>
      </p:sp>
    </p:spTree>
    <p:extLst>
      <p:ext uri="{BB962C8B-B14F-4D97-AF65-F5344CB8AC3E}">
        <p14:creationId xmlns:p14="http://schemas.microsoft.com/office/powerpoint/2010/main" val="3238178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556E982-AB65-1CED-CAD0-655E931347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8A95CE8A-A512-F5F6-1335-3527382667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161C023-27B5-BE89-57F8-38F41385D7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B3048F3-1422-4FFA-922C-9B7D2CB5CE03}" type="datetimeFigureOut">
              <a:rPr lang="es-AR" smtClean="0"/>
              <a:t>30/11/2025</a:t>
            </a:fld>
            <a:endParaRPr lang="es-AR" dirty="0"/>
          </a:p>
        </p:txBody>
      </p:sp>
      <p:sp>
        <p:nvSpPr>
          <p:cNvPr id="5" name="Marcador de pie de página 4">
            <a:extLst>
              <a:ext uri="{FF2B5EF4-FFF2-40B4-BE49-F238E27FC236}">
                <a16:creationId xmlns:a16="http://schemas.microsoft.com/office/drawing/2014/main" id="{AF1A1B7C-E039-4653-A88F-CA7443C969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AR" dirty="0"/>
          </a:p>
        </p:txBody>
      </p:sp>
      <p:sp>
        <p:nvSpPr>
          <p:cNvPr id="6" name="Marcador de número de diapositiva 5">
            <a:extLst>
              <a:ext uri="{FF2B5EF4-FFF2-40B4-BE49-F238E27FC236}">
                <a16:creationId xmlns:a16="http://schemas.microsoft.com/office/drawing/2014/main" id="{90971470-B126-9B1D-0271-E4E27FC4A2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14B82A-707B-4907-ABF4-2D2C02E56173}" type="slidenum">
              <a:rPr lang="es-AR" smtClean="0"/>
              <a:t>‹Nº›</a:t>
            </a:fld>
            <a:endParaRPr lang="es-AR" dirty="0"/>
          </a:p>
        </p:txBody>
      </p:sp>
    </p:spTree>
    <p:extLst>
      <p:ext uri="{BB962C8B-B14F-4D97-AF65-F5344CB8AC3E}">
        <p14:creationId xmlns:p14="http://schemas.microsoft.com/office/powerpoint/2010/main" val="1223160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Imagen 18" descr="Interfaz de usuario gráfica, Sitio web&#10;&#10;El contenido generado por IA puede ser incorrecto.">
            <a:extLst>
              <a:ext uri="{FF2B5EF4-FFF2-40B4-BE49-F238E27FC236}">
                <a16:creationId xmlns:a16="http://schemas.microsoft.com/office/drawing/2014/main" id="{68626A65-60E4-5DD2-3535-09A764B86E9D}"/>
              </a:ext>
            </a:extLst>
          </p:cNvPr>
          <p:cNvPicPr>
            <a:picLocks noChangeAspect="1"/>
          </p:cNvPicPr>
          <p:nvPr/>
        </p:nvPicPr>
        <p:blipFill>
          <a:blip r:embed="rId3">
            <a:extLst>
              <a:ext uri="{28A0092B-C50C-407E-A947-70E740481C1C}">
                <a14:useLocalDpi xmlns:a14="http://schemas.microsoft.com/office/drawing/2010/main" val="0"/>
              </a:ext>
            </a:extLst>
          </a:blip>
          <a:srcRect l="2513" t="23391" r="6579"/>
          <a:stretch>
            <a:fillRect/>
          </a:stretch>
        </p:blipFill>
        <p:spPr>
          <a:xfrm>
            <a:off x="20" y="10"/>
            <a:ext cx="12191981" cy="6857990"/>
          </a:xfrm>
          <a:prstGeom prst="rect">
            <a:avLst/>
          </a:prstGeom>
        </p:spPr>
      </p:pic>
      <p:sp>
        <p:nvSpPr>
          <p:cNvPr id="39" name="Rectangle 3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F70BF53-0D58-8DC5-D408-4B58AAEEADD0}"/>
              </a:ext>
            </a:extLst>
          </p:cNvPr>
          <p:cNvSpPr>
            <a:spLocks noGrp="1"/>
          </p:cNvSpPr>
          <p:nvPr>
            <p:ph type="ctrTitle"/>
          </p:nvPr>
        </p:nvSpPr>
        <p:spPr>
          <a:xfrm>
            <a:off x="404553" y="3091928"/>
            <a:ext cx="9078562" cy="2387600"/>
          </a:xfrm>
        </p:spPr>
        <p:txBody>
          <a:bodyPr>
            <a:normAutofit/>
          </a:bodyPr>
          <a:lstStyle/>
          <a:p>
            <a:pPr algn="l"/>
            <a:r>
              <a:rPr lang="es-AR" sz="2100" b="1" dirty="0">
                <a:solidFill>
                  <a:schemeClr val="bg1"/>
                </a:solidFill>
                <a:latin typeface="Times New Roman" panose="02020603050405020304" pitchFamily="18" charset="0"/>
                <a:cs typeface="Times New Roman" panose="02020603050405020304" pitchFamily="18" charset="0"/>
              </a:rPr>
              <a:t>Integrantes:</a:t>
            </a:r>
            <a:br>
              <a:rPr lang="es-AR" sz="2100" b="1" dirty="0">
                <a:solidFill>
                  <a:schemeClr val="bg1"/>
                </a:solidFill>
                <a:latin typeface="Times New Roman" panose="02020603050405020304" pitchFamily="18" charset="0"/>
                <a:cs typeface="Times New Roman" panose="02020603050405020304" pitchFamily="18" charset="0"/>
              </a:rPr>
            </a:br>
            <a:r>
              <a:rPr lang="es-AR" sz="2100" b="1" dirty="0">
                <a:solidFill>
                  <a:schemeClr val="bg1"/>
                </a:solidFill>
                <a:latin typeface="Times New Roman" panose="02020603050405020304" pitchFamily="18" charset="0"/>
                <a:cs typeface="Times New Roman" panose="02020603050405020304" pitchFamily="18" charset="0"/>
              </a:rPr>
              <a:t>Ortiz Escobar Araceli (905.915)</a:t>
            </a:r>
            <a:br>
              <a:rPr lang="es-AR" sz="2100" b="1" dirty="0">
                <a:solidFill>
                  <a:schemeClr val="bg1"/>
                </a:solidFill>
                <a:latin typeface="Times New Roman" panose="02020603050405020304" pitchFamily="18" charset="0"/>
                <a:cs typeface="Times New Roman" panose="02020603050405020304" pitchFamily="18" charset="0"/>
              </a:rPr>
            </a:br>
            <a:r>
              <a:rPr lang="es-AR" sz="2100" b="1" dirty="0">
                <a:solidFill>
                  <a:schemeClr val="bg1"/>
                </a:solidFill>
                <a:latin typeface="Times New Roman" panose="02020603050405020304" pitchFamily="18" charset="0"/>
                <a:cs typeface="Times New Roman" panose="02020603050405020304" pitchFamily="18" charset="0"/>
              </a:rPr>
              <a:t>Pérez Cau, Nicolás (859.197)</a:t>
            </a:r>
            <a:br>
              <a:rPr lang="es-AR" sz="2100" b="1" dirty="0">
                <a:solidFill>
                  <a:schemeClr val="bg1"/>
                </a:solidFill>
                <a:latin typeface="Times New Roman" panose="02020603050405020304" pitchFamily="18" charset="0"/>
                <a:cs typeface="Times New Roman" panose="02020603050405020304" pitchFamily="18" charset="0"/>
              </a:rPr>
            </a:br>
            <a:br>
              <a:rPr lang="es-AR" sz="2100" b="1" dirty="0">
                <a:solidFill>
                  <a:schemeClr val="bg1"/>
                </a:solidFill>
                <a:latin typeface="Times New Roman" panose="02020603050405020304" pitchFamily="18" charset="0"/>
                <a:cs typeface="Times New Roman" panose="02020603050405020304" pitchFamily="18" charset="0"/>
              </a:rPr>
            </a:br>
            <a:br>
              <a:rPr lang="es-AR" sz="2100" b="1" dirty="0">
                <a:solidFill>
                  <a:schemeClr val="bg1"/>
                </a:solidFill>
                <a:latin typeface="Times New Roman" panose="02020603050405020304" pitchFamily="18" charset="0"/>
                <a:cs typeface="Times New Roman" panose="02020603050405020304" pitchFamily="18" charset="0"/>
              </a:rPr>
            </a:br>
            <a:br>
              <a:rPr lang="es-AR" sz="2100" b="1" dirty="0">
                <a:solidFill>
                  <a:schemeClr val="bg1"/>
                </a:solidFill>
                <a:latin typeface="Times New Roman" panose="02020603050405020304" pitchFamily="18" charset="0"/>
                <a:cs typeface="Times New Roman" panose="02020603050405020304" pitchFamily="18" charset="0"/>
              </a:rPr>
            </a:br>
            <a:endParaRPr lang="es-AR" sz="2100" dirty="0">
              <a:solidFill>
                <a:schemeClr val="bg1"/>
              </a:solidFill>
              <a:latin typeface="Times New Roman" panose="02020603050405020304" pitchFamily="18" charset="0"/>
              <a:cs typeface="Times New Roman" panose="02020603050405020304" pitchFamily="18" charset="0"/>
            </a:endParaRPr>
          </a:p>
        </p:txBody>
      </p:sp>
      <p:sp>
        <p:nvSpPr>
          <p:cNvPr id="41" name="Rectangle: Rounded Corners 4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ítulo 2">
            <a:extLst>
              <a:ext uri="{FF2B5EF4-FFF2-40B4-BE49-F238E27FC236}">
                <a16:creationId xmlns:a16="http://schemas.microsoft.com/office/drawing/2014/main" id="{C6D4F118-5379-8D71-64D4-519AF5925975}"/>
              </a:ext>
            </a:extLst>
          </p:cNvPr>
          <p:cNvSpPr>
            <a:spLocks noGrp="1"/>
          </p:cNvSpPr>
          <p:nvPr>
            <p:ph type="subTitle" idx="1"/>
          </p:nvPr>
        </p:nvSpPr>
        <p:spPr>
          <a:xfrm>
            <a:off x="404553" y="5624945"/>
            <a:ext cx="9078562" cy="592975"/>
          </a:xfrm>
        </p:spPr>
        <p:txBody>
          <a:bodyPr anchor="ctr">
            <a:normAutofit/>
          </a:bodyPr>
          <a:lstStyle/>
          <a:p>
            <a:pPr algn="l"/>
            <a:r>
              <a:rPr lang="es-MX" sz="1700" b="1" dirty="0">
                <a:solidFill>
                  <a:schemeClr val="bg1"/>
                </a:solidFill>
                <a:latin typeface="Times New Roman" panose="02020603050405020304" pitchFamily="18" charset="0"/>
                <a:cs typeface="Times New Roman" panose="02020603050405020304" pitchFamily="18" charset="0"/>
              </a:rPr>
              <a:t>UNIVERSIDAD DE BUENOS AIRES</a:t>
            </a:r>
            <a:r>
              <a:rPr lang="es-MX" sz="1700" dirty="0">
                <a:solidFill>
                  <a:schemeClr val="bg1"/>
                </a:solidFill>
                <a:latin typeface="Times New Roman" panose="02020603050405020304" pitchFamily="18" charset="0"/>
                <a:cs typeface="Times New Roman" panose="02020603050405020304" pitchFamily="18" charset="0"/>
              </a:rPr>
              <a:t>  </a:t>
            </a:r>
            <a:br>
              <a:rPr lang="es-MX" sz="1700" dirty="0">
                <a:solidFill>
                  <a:schemeClr val="bg1"/>
                </a:solidFill>
                <a:latin typeface="Times New Roman" panose="02020603050405020304" pitchFamily="18" charset="0"/>
                <a:cs typeface="Times New Roman" panose="02020603050405020304" pitchFamily="18" charset="0"/>
              </a:rPr>
            </a:br>
            <a:r>
              <a:rPr lang="es-MX" sz="1700" b="1" dirty="0">
                <a:solidFill>
                  <a:schemeClr val="bg1"/>
                </a:solidFill>
                <a:latin typeface="Times New Roman" panose="02020603050405020304" pitchFamily="18" charset="0"/>
                <a:cs typeface="Times New Roman" panose="02020603050405020304" pitchFamily="18" charset="0"/>
              </a:rPr>
              <a:t>FACULTAD DE CIENCIAS ECONÓMICAS</a:t>
            </a:r>
            <a:endParaRPr lang="es-AR" sz="17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389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teclado, computadora&#10;&#10;El contenido generado por IA puede ser incorrecto.">
            <a:extLst>
              <a:ext uri="{FF2B5EF4-FFF2-40B4-BE49-F238E27FC236}">
                <a16:creationId xmlns:a16="http://schemas.microsoft.com/office/drawing/2014/main" id="{7806E75C-E2E5-00A8-4025-9DDC0D6D0A91}"/>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5" name="CuadroTexto 4">
            <a:extLst>
              <a:ext uri="{FF2B5EF4-FFF2-40B4-BE49-F238E27FC236}">
                <a16:creationId xmlns:a16="http://schemas.microsoft.com/office/drawing/2014/main" id="{8DCFA960-977C-D4E0-5898-57C463F5B487}"/>
              </a:ext>
            </a:extLst>
          </p:cNvPr>
          <p:cNvSpPr txBox="1"/>
          <p:nvPr/>
        </p:nvSpPr>
        <p:spPr>
          <a:xfrm>
            <a:off x="326572" y="333137"/>
            <a:ext cx="11255828" cy="6894195"/>
          </a:xfrm>
          <a:prstGeom prst="rect">
            <a:avLst/>
          </a:prstGeom>
          <a:noFill/>
        </p:spPr>
        <p:txBody>
          <a:bodyPr wrap="square" rtlCol="0">
            <a:spAutoFit/>
          </a:bodyPr>
          <a:lstStyle/>
          <a:p>
            <a:r>
              <a:rPr lang="es-MX" sz="2200" b="1" dirty="0">
                <a:latin typeface="Times New Roman" panose="02020603050405020304" pitchFamily="18" charset="0"/>
                <a:cs typeface="Times New Roman" panose="02020603050405020304" pitchFamily="18" charset="0"/>
              </a:rPr>
              <a:t>Análisis de outliers y datos faltantes (EPH – T3 2024)</a:t>
            </a:r>
          </a:p>
          <a:p>
            <a:endParaRPr lang="es-MX" sz="2200" dirty="0">
              <a:latin typeface="Times New Roman" panose="02020603050405020304" pitchFamily="18" charset="0"/>
              <a:cs typeface="Times New Roman" panose="02020603050405020304" pitchFamily="18" charset="0"/>
            </a:endParaRPr>
          </a:p>
          <a:p>
            <a:r>
              <a:rPr lang="es-MX" sz="2000" b="1" dirty="0">
                <a:latin typeface="Times New Roman" panose="02020603050405020304" pitchFamily="18" charset="0"/>
                <a:cs typeface="Times New Roman" panose="02020603050405020304" pitchFamily="18" charset="0"/>
              </a:rPr>
              <a:t>Identificación</a:t>
            </a:r>
            <a:endParaRPr lang="es-MX"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Se detectaron </a:t>
            </a:r>
            <a:r>
              <a:rPr lang="es-MX" sz="2000" i="1" dirty="0">
                <a:latin typeface="Times New Roman" panose="02020603050405020304" pitchFamily="18" charset="0"/>
                <a:cs typeface="Times New Roman" panose="02020603050405020304" pitchFamily="18" charset="0"/>
              </a:rPr>
              <a:t>NAs</a:t>
            </a:r>
            <a:r>
              <a:rPr lang="es-MX" sz="2000" dirty="0">
                <a:latin typeface="Times New Roman" panose="02020603050405020304" pitchFamily="18" charset="0"/>
                <a:cs typeface="Times New Roman" panose="02020603050405020304" pitchFamily="18" charset="0"/>
              </a:rPr>
              <a:t> en sexo, edad, nivel educativo e informalidad (≈1–2%).</a:t>
            </a:r>
          </a:p>
          <a:p>
            <a:pPr marL="342900" indent="-34290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No se observaron patrones sistemáticos por grupos o aglomerados.</a:t>
            </a:r>
          </a:p>
          <a:p>
            <a:pPr marL="342900" indent="-34290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No se identificaron outliers en edad (18–64 años) tras el filtrado poblacional.</a:t>
            </a:r>
          </a:p>
          <a:p>
            <a:endParaRPr lang="es-MX" sz="2000" dirty="0">
              <a:latin typeface="Times New Roman" panose="02020603050405020304" pitchFamily="18" charset="0"/>
              <a:cs typeface="Times New Roman" panose="02020603050405020304" pitchFamily="18" charset="0"/>
            </a:endParaRPr>
          </a:p>
          <a:p>
            <a:r>
              <a:rPr lang="es-MX" sz="2000" b="1" dirty="0">
                <a:latin typeface="Times New Roman" panose="02020603050405020304" pitchFamily="18" charset="0"/>
                <a:cs typeface="Times New Roman" panose="02020603050405020304" pitchFamily="18" charset="0"/>
              </a:rPr>
              <a:t>Decisiones y justificación</a:t>
            </a:r>
          </a:p>
          <a:p>
            <a:pPr marL="342900" indent="-34290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Eliminación de observaciones con NAs</a:t>
            </a:r>
            <a:r>
              <a:rPr lang="es-MX" sz="2000" dirty="0">
                <a:latin typeface="Times New Roman" panose="02020603050405020304" pitchFamily="18" charset="0"/>
                <a:cs typeface="Times New Roman" panose="02020603050405020304" pitchFamily="18" charset="0"/>
              </a:rPr>
              <a:t> en variables clave.</a:t>
            </a:r>
            <a:br>
              <a:rPr lang="es-MX" sz="2000" dirty="0">
                <a:latin typeface="Times New Roman" panose="02020603050405020304" pitchFamily="18" charset="0"/>
                <a:cs typeface="Times New Roman" panose="02020603050405020304" pitchFamily="18" charset="0"/>
              </a:rPr>
            </a:br>
            <a:r>
              <a:rPr lang="es-MX" sz="2000" b="1" i="1" dirty="0">
                <a:latin typeface="Times New Roman" panose="02020603050405020304" pitchFamily="18" charset="0"/>
                <a:cs typeface="Times New Roman" panose="02020603050405020304" pitchFamily="18" charset="0"/>
              </a:rPr>
              <a:t>Justificación:</a:t>
            </a:r>
            <a:r>
              <a:rPr lang="es-MX" sz="2000" b="1" dirty="0">
                <a:latin typeface="Times New Roman" panose="02020603050405020304" pitchFamily="18" charset="0"/>
                <a:cs typeface="Times New Roman" panose="02020603050405020304" pitchFamily="18" charset="0"/>
              </a:rPr>
              <a:t> </a:t>
            </a:r>
            <a:r>
              <a:rPr lang="es-MX" sz="2000" dirty="0">
                <a:latin typeface="Times New Roman" panose="02020603050405020304" pitchFamily="18" charset="0"/>
                <a:cs typeface="Times New Roman" panose="02020603050405020304" pitchFamily="18" charset="0"/>
              </a:rPr>
              <a:t>representan una proporción mínima y son esenciales para el modelo; se asume mecanismo MCAR (</a:t>
            </a:r>
            <a:r>
              <a:rPr lang="es-AR" sz="2000" b="1" dirty="0">
                <a:latin typeface="Times New Roman" panose="02020603050405020304" pitchFamily="18" charset="0"/>
                <a:cs typeface="Times New Roman" panose="02020603050405020304" pitchFamily="18" charset="0"/>
              </a:rPr>
              <a:t>Missing Completely at Random).</a:t>
            </a:r>
            <a:br>
              <a:rPr lang="es-MX" sz="2000" dirty="0">
                <a:latin typeface="Times New Roman" panose="02020603050405020304" pitchFamily="18" charset="0"/>
                <a:cs typeface="Times New Roman" panose="02020603050405020304" pitchFamily="18" charset="0"/>
              </a:rPr>
            </a:br>
            <a:r>
              <a:rPr lang="es-MX" sz="2000" b="1" i="1" dirty="0">
                <a:latin typeface="Times New Roman" panose="02020603050405020304" pitchFamily="18" charset="0"/>
                <a:cs typeface="Times New Roman" panose="02020603050405020304" pitchFamily="18" charset="0"/>
              </a:rPr>
              <a:t>Posible efecto:</a:t>
            </a:r>
            <a:r>
              <a:rPr lang="es-MX" sz="2000" b="1" dirty="0">
                <a:latin typeface="Times New Roman" panose="02020603050405020304" pitchFamily="18" charset="0"/>
                <a:cs typeface="Times New Roman" panose="02020603050405020304" pitchFamily="18" charset="0"/>
              </a:rPr>
              <a:t> </a:t>
            </a:r>
            <a:r>
              <a:rPr lang="es-MX" sz="2000" dirty="0">
                <a:latin typeface="Times New Roman" panose="02020603050405020304" pitchFamily="18" charset="0"/>
                <a:cs typeface="Times New Roman" panose="02020603050405020304" pitchFamily="18" charset="0"/>
              </a:rPr>
              <a:t>impacto estadístico insignificante; si no fueran MCAR podría surgir un leve sesgo.</a:t>
            </a:r>
            <a:r>
              <a:rPr lang="es-AR" sz="2000" dirty="0">
                <a:latin typeface="Times New Roman" panose="02020603050405020304" pitchFamily="18" charset="0"/>
                <a:cs typeface="Times New Roman" panose="02020603050405020304" pitchFamily="18" charset="0"/>
              </a:rPr>
              <a:t> Por ejemplo, si los datos faltantes en la variable 'Nivel Educativo' se concentraran desproporcionadamente en personas con educación baja que tienen alta informalidad (Mecanismo MAR o MNAR), </a:t>
            </a:r>
            <a:r>
              <a:rPr lang="es-AR" sz="2000" b="1" dirty="0">
                <a:latin typeface="Times New Roman" panose="02020603050405020304" pitchFamily="18" charset="0"/>
                <a:cs typeface="Times New Roman" panose="02020603050405020304" pitchFamily="18" charset="0"/>
              </a:rPr>
              <a:t>la informalidad real en el grupo de 'Baja Educación' estaría subestimada</a:t>
            </a:r>
            <a:r>
              <a:rPr lang="es-AR" sz="2000" dirty="0">
                <a:latin typeface="Times New Roman" panose="02020603050405020304" pitchFamily="18" charset="0"/>
                <a:cs typeface="Times New Roman" panose="02020603050405020304" pitchFamily="18" charset="0"/>
              </a:rPr>
              <a:t> en nuestro análisis.</a:t>
            </a:r>
          </a:p>
          <a:p>
            <a:endParaRPr lang="es-MX"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Outliers:</a:t>
            </a:r>
            <a:r>
              <a:rPr lang="es-MX" sz="2000" dirty="0">
                <a:latin typeface="Times New Roman" panose="02020603050405020304" pitchFamily="18" charset="0"/>
                <a:cs typeface="Times New Roman" panose="02020603050405020304" pitchFamily="18" charset="0"/>
              </a:rPr>
              <a:t> no se imputaron ni eliminaron valores porque no se detectaron casos extremos reales.</a:t>
            </a:r>
            <a:br>
              <a:rPr lang="es-MX" sz="2000" dirty="0">
                <a:latin typeface="Times New Roman" panose="02020603050405020304" pitchFamily="18" charset="0"/>
                <a:cs typeface="Times New Roman" panose="02020603050405020304" pitchFamily="18" charset="0"/>
              </a:rPr>
            </a:br>
            <a:r>
              <a:rPr lang="es-MX" sz="2000" b="1" i="1" dirty="0">
                <a:latin typeface="Times New Roman" panose="02020603050405020304" pitchFamily="18" charset="0"/>
                <a:cs typeface="Times New Roman" panose="02020603050405020304" pitchFamily="18" charset="0"/>
              </a:rPr>
              <a:t>Supuesto:</a:t>
            </a:r>
            <a:r>
              <a:rPr lang="es-MX" sz="2000" b="1" dirty="0">
                <a:latin typeface="Times New Roman" panose="02020603050405020304" pitchFamily="18" charset="0"/>
                <a:cs typeface="Times New Roman" panose="02020603050405020304" pitchFamily="18" charset="0"/>
              </a:rPr>
              <a:t> </a:t>
            </a:r>
            <a:r>
              <a:rPr lang="es-MX" sz="2000" dirty="0">
                <a:latin typeface="Times New Roman" panose="02020603050405020304" pitchFamily="18" charset="0"/>
                <a:cs typeface="Times New Roman" panose="02020603050405020304" pitchFamily="18" charset="0"/>
              </a:rPr>
              <a:t>la EPH provee edades válidas dentro del rango permitido.</a:t>
            </a:r>
          </a:p>
          <a:p>
            <a:pPr marL="342900" indent="-342900">
              <a:buFont typeface="Arial" panose="020B0604020202020204" pitchFamily="34" charset="0"/>
              <a:buChar char="•"/>
            </a:pPr>
            <a:endParaRPr lang="es-MX" sz="2000" dirty="0">
              <a:latin typeface="Times New Roman" panose="02020603050405020304" pitchFamily="18" charset="0"/>
              <a:cs typeface="Times New Roman" panose="02020603050405020304" pitchFamily="18" charset="0"/>
            </a:endParaRPr>
          </a:p>
          <a:p>
            <a:r>
              <a:rPr lang="es-MX" sz="2000" b="1" i="1" dirty="0">
                <a:latin typeface="Times New Roman" panose="02020603050405020304" pitchFamily="18" charset="0"/>
                <a:cs typeface="Times New Roman" panose="02020603050405020304" pitchFamily="18" charset="0"/>
              </a:rPr>
              <a:t>Conclusión:</a:t>
            </a:r>
            <a:r>
              <a:rPr lang="es-MX" sz="2000" i="1" dirty="0">
                <a:latin typeface="Times New Roman" panose="02020603050405020304" pitchFamily="18" charset="0"/>
                <a:cs typeface="Times New Roman" panose="02020603050405020304" pitchFamily="18" charset="0"/>
              </a:rPr>
              <a:t> la calidad del dataset es alta y permite avanzar al análisis inferencial sin pérdidas significativas.</a:t>
            </a:r>
          </a:p>
          <a:p>
            <a:endParaRPr lang="es-AR" dirty="0"/>
          </a:p>
        </p:txBody>
      </p:sp>
    </p:spTree>
    <p:extLst>
      <p:ext uri="{BB962C8B-B14F-4D97-AF65-F5344CB8AC3E}">
        <p14:creationId xmlns:p14="http://schemas.microsoft.com/office/powerpoint/2010/main" val="1736661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Diagrama, Aplicación&#10;&#10;El contenido generado por IA puede ser incorrecto.">
            <a:extLst>
              <a:ext uri="{FF2B5EF4-FFF2-40B4-BE49-F238E27FC236}">
                <a16:creationId xmlns:a16="http://schemas.microsoft.com/office/drawing/2014/main" id="{2B1E6E74-377A-16EC-5725-1217476F61BE}"/>
              </a:ext>
            </a:extLst>
          </p:cNvPr>
          <p:cNvPicPr>
            <a:picLocks noChangeAspect="1"/>
          </p:cNvPicPr>
          <p:nvPr/>
        </p:nvPicPr>
        <p:blipFill>
          <a:blip r:embed="rId2">
            <a:alphaModFix amt="12000"/>
            <a:extLst>
              <a:ext uri="{28A0092B-C50C-407E-A947-70E740481C1C}">
                <a14:useLocalDpi xmlns:a14="http://schemas.microsoft.com/office/drawing/2010/main" val="0"/>
              </a:ext>
            </a:extLst>
          </a:blip>
          <a:srcRect l="-314" t="-314" r="-314" b="10867"/>
          <a:stretch>
            <a:fillRect/>
          </a:stretch>
        </p:blipFill>
        <p:spPr>
          <a:xfrm>
            <a:off x="0" y="-1"/>
            <a:ext cx="12191999" cy="6858001"/>
          </a:xfrm>
          <a:prstGeom prst="rect">
            <a:avLst/>
          </a:prstGeom>
        </p:spPr>
      </p:pic>
      <p:sp>
        <p:nvSpPr>
          <p:cNvPr id="4" name="CuadroTexto 3">
            <a:extLst>
              <a:ext uri="{FF2B5EF4-FFF2-40B4-BE49-F238E27FC236}">
                <a16:creationId xmlns:a16="http://schemas.microsoft.com/office/drawing/2014/main" id="{A336928E-71EF-4879-0F12-49EA80C1C0D6}"/>
              </a:ext>
            </a:extLst>
          </p:cNvPr>
          <p:cNvSpPr txBox="1"/>
          <p:nvPr/>
        </p:nvSpPr>
        <p:spPr>
          <a:xfrm>
            <a:off x="97971" y="152400"/>
            <a:ext cx="11963400" cy="6909584"/>
          </a:xfrm>
          <a:prstGeom prst="rect">
            <a:avLst/>
          </a:prstGeom>
          <a:noFill/>
        </p:spPr>
        <p:txBody>
          <a:bodyPr wrap="square" rtlCol="0">
            <a:spAutoFit/>
          </a:bodyPr>
          <a:lstStyle/>
          <a:p>
            <a:r>
              <a:rPr lang="es-MX" sz="1700" b="1" dirty="0">
                <a:latin typeface="Times New Roman" panose="02020603050405020304" pitchFamily="18" charset="0"/>
                <a:cs typeface="Times New Roman" panose="02020603050405020304" pitchFamily="18" charset="0"/>
              </a:rPr>
              <a:t>Evaluación del impacto de la limpieza de datos</a:t>
            </a:r>
          </a:p>
          <a:p>
            <a:endParaRPr lang="es-MX" sz="1700" b="1" dirty="0">
              <a:latin typeface="Times New Roman" panose="02020603050405020304" pitchFamily="18" charset="0"/>
              <a:cs typeface="Times New Roman" panose="02020603050405020304" pitchFamily="18" charset="0"/>
            </a:endParaRPr>
          </a:p>
          <a:p>
            <a:r>
              <a:rPr lang="es-MX" sz="1700" b="1" dirty="0">
                <a:latin typeface="Times New Roman" panose="02020603050405020304" pitchFamily="18" charset="0"/>
                <a:cs typeface="Times New Roman" panose="02020603050405020304" pitchFamily="18" charset="0"/>
              </a:rPr>
              <a:t>1. Revisión de estadísticas antes/después</a:t>
            </a:r>
          </a:p>
          <a:p>
            <a:pPr marL="285750"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Se recalcularon media, mediana, desvío estándar e IQR de edad antes y después de eliminar observaciones con NA.</a:t>
            </a:r>
          </a:p>
          <a:p>
            <a:pPr marL="285750"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Las diferencias fueron inferiores a </a:t>
            </a:r>
            <a:r>
              <a:rPr lang="es-MX" sz="1700" b="1" dirty="0">
                <a:latin typeface="Times New Roman" panose="02020603050405020304" pitchFamily="18" charset="0"/>
                <a:cs typeface="Times New Roman" panose="02020603050405020304" pitchFamily="18" charset="0"/>
              </a:rPr>
              <a:t>0,2 puntos</a:t>
            </a:r>
            <a:r>
              <a:rPr lang="es-MX" sz="1700" dirty="0">
                <a:latin typeface="Times New Roman" panose="02020603050405020304" pitchFamily="18" charset="0"/>
                <a:cs typeface="Times New Roman" panose="02020603050405020304" pitchFamily="18" charset="0"/>
              </a:rPr>
              <a:t> en todas las métricas → variación marginal.</a:t>
            </a:r>
          </a:p>
          <a:p>
            <a:pPr marL="285750"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Distribuciones categóricas (sexo, nivel educativo, informalidad) variaron menos del </a:t>
            </a:r>
            <a:r>
              <a:rPr lang="es-MX" sz="1700" b="1" dirty="0">
                <a:latin typeface="Times New Roman" panose="02020603050405020304" pitchFamily="18" charset="0"/>
                <a:cs typeface="Times New Roman" panose="02020603050405020304" pitchFamily="18" charset="0"/>
              </a:rPr>
              <a:t>0,3%</a:t>
            </a:r>
            <a:r>
              <a:rPr lang="es-MX" sz="1700" dirty="0">
                <a:latin typeface="Times New Roman" panose="02020603050405020304" pitchFamily="18" charset="0"/>
                <a:cs typeface="Times New Roman" panose="02020603050405020304" pitchFamily="18" charset="0"/>
              </a:rPr>
              <a:t> por categoría.</a:t>
            </a:r>
          </a:p>
          <a:p>
            <a:endParaRPr lang="es-MX" sz="1700" dirty="0">
              <a:latin typeface="Times New Roman" panose="02020603050405020304" pitchFamily="18" charset="0"/>
              <a:cs typeface="Times New Roman" panose="02020603050405020304" pitchFamily="18" charset="0"/>
            </a:endParaRPr>
          </a:p>
          <a:p>
            <a:r>
              <a:rPr lang="es-MX" sz="1700" b="1" dirty="0">
                <a:latin typeface="Times New Roman" panose="02020603050405020304" pitchFamily="18" charset="0"/>
                <a:cs typeface="Times New Roman" panose="02020603050405020304" pitchFamily="18" charset="0"/>
              </a:rPr>
              <a:t>2. Comparación con la base original</a:t>
            </a:r>
          </a:p>
          <a:p>
            <a:pPr marL="285750"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La eliminación de NA redujo la muestra en aproximadamente </a:t>
            </a:r>
            <a:r>
              <a:rPr lang="es-MX" sz="1700" b="1" dirty="0">
                <a:latin typeface="Times New Roman" panose="02020603050405020304" pitchFamily="18" charset="0"/>
                <a:cs typeface="Times New Roman" panose="02020603050405020304" pitchFamily="18" charset="0"/>
              </a:rPr>
              <a:t>1–2%</a:t>
            </a:r>
            <a:r>
              <a:rPr lang="es-MX" sz="1700" dirty="0">
                <a:latin typeface="Times New Roman" panose="02020603050405020304" pitchFamily="18" charset="0"/>
                <a:cs typeface="Times New Roman" panose="02020603050405020304" pitchFamily="18" charset="0"/>
              </a:rPr>
              <a:t>, sin alterar proporciones clave.</a:t>
            </a:r>
          </a:p>
          <a:p>
            <a:pPr marL="285750"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La forma de las distribuciones (histogramas y boxplots) permaneció </a:t>
            </a:r>
            <a:r>
              <a:rPr lang="es-MX" sz="1700" b="1" dirty="0">
                <a:latin typeface="Times New Roman" panose="02020603050405020304" pitchFamily="18" charset="0"/>
                <a:cs typeface="Times New Roman" panose="02020603050405020304" pitchFamily="18" charset="0"/>
              </a:rPr>
              <a:t>prácticamente idéntica</a:t>
            </a:r>
            <a:r>
              <a:rPr lang="es-MX" sz="1700" dirty="0">
                <a:latin typeface="Times New Roman" panose="02020603050405020304" pitchFamily="18" charset="0"/>
                <a:cs typeface="Times New Roman" panose="02020603050405020304" pitchFamily="18" charset="0"/>
              </a:rPr>
              <a:t>.</a:t>
            </a:r>
          </a:p>
          <a:p>
            <a:endParaRPr lang="es-MX" sz="1700" dirty="0">
              <a:latin typeface="Times New Roman" panose="02020603050405020304" pitchFamily="18" charset="0"/>
              <a:cs typeface="Times New Roman" panose="02020603050405020304" pitchFamily="18" charset="0"/>
            </a:endParaRPr>
          </a:p>
          <a:p>
            <a:r>
              <a:rPr lang="es-MX" sz="1700" b="1" dirty="0">
                <a:latin typeface="Times New Roman" panose="02020603050405020304" pitchFamily="18" charset="0"/>
                <a:cs typeface="Times New Roman" panose="02020603050405020304" pitchFamily="18" charset="0"/>
              </a:rPr>
              <a:t>3. Cuantificación del impacto</a:t>
            </a:r>
          </a:p>
          <a:p>
            <a:pPr marL="285750"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Nivel de alteración total: </a:t>
            </a:r>
            <a:r>
              <a:rPr lang="es-MX" sz="1700" b="1" dirty="0">
                <a:latin typeface="Times New Roman" panose="02020603050405020304" pitchFamily="18" charset="0"/>
                <a:cs typeface="Times New Roman" panose="02020603050405020304" pitchFamily="18" charset="0"/>
              </a:rPr>
              <a:t>muy bajo</a:t>
            </a:r>
            <a:r>
              <a:rPr lang="es-MX" sz="17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No se observan cambios en patrones descriptivos:</a:t>
            </a:r>
          </a:p>
          <a:p>
            <a:pPr marL="742950" lvl="1"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La informalidad sigue siendo mayor en mujeres.</a:t>
            </a:r>
          </a:p>
          <a:p>
            <a:pPr marL="742950" lvl="1"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La informalidad continúa disminuyendo con el nivel educativo.</a:t>
            </a:r>
          </a:p>
          <a:p>
            <a:pPr marL="742950" lvl="1"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El ciclo de edad permanece sin variaciones.</a:t>
            </a:r>
          </a:p>
          <a:p>
            <a:pPr lvl="1"/>
            <a:endParaRPr lang="es-MX" sz="1700" dirty="0">
              <a:latin typeface="Times New Roman" panose="02020603050405020304" pitchFamily="18" charset="0"/>
              <a:cs typeface="Times New Roman" panose="02020603050405020304" pitchFamily="18" charset="0"/>
            </a:endParaRPr>
          </a:p>
          <a:p>
            <a:r>
              <a:rPr lang="es-MX" sz="1700" b="1" dirty="0">
                <a:latin typeface="Times New Roman" panose="02020603050405020304" pitchFamily="18" charset="0"/>
                <a:cs typeface="Times New Roman" panose="02020603050405020304" pitchFamily="18" charset="0"/>
              </a:rPr>
              <a:t>4. Evaluación sobre las conclusiones</a:t>
            </a:r>
          </a:p>
          <a:p>
            <a:pPr marL="285750"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Las conclusiones </a:t>
            </a:r>
            <a:r>
              <a:rPr lang="es-MX" sz="1700" b="1" dirty="0">
                <a:latin typeface="Times New Roman" panose="02020603050405020304" pitchFamily="18" charset="0"/>
                <a:cs typeface="Times New Roman" panose="02020603050405020304" pitchFamily="18" charset="0"/>
              </a:rPr>
              <a:t>no se ven afectadas</a:t>
            </a:r>
            <a:r>
              <a:rPr lang="es-MX" sz="1700" dirty="0">
                <a:latin typeface="Times New Roman" panose="02020603050405020304" pitchFamily="18" charset="0"/>
                <a:cs typeface="Times New Roman" panose="02020603050405020304" pitchFamily="18" charset="0"/>
              </a:rPr>
              <a:t> por la limpieza.</a:t>
            </a:r>
          </a:p>
          <a:p>
            <a:pPr marL="285750"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La eliminación de NA es válida dado su bajo peso y ausencia de patrón sistemático (supuesto MCAR).</a:t>
            </a:r>
          </a:p>
          <a:p>
            <a:pPr marL="285750" indent="-285750">
              <a:buFont typeface="Arial" panose="020B0604020202020204" pitchFamily="34" charset="0"/>
              <a:buChar char="•"/>
            </a:pPr>
            <a:r>
              <a:rPr lang="es-MX" sz="1700" dirty="0">
                <a:latin typeface="Times New Roman" panose="02020603050405020304" pitchFamily="18" charset="0"/>
                <a:cs typeface="Times New Roman" panose="02020603050405020304" pitchFamily="18" charset="0"/>
              </a:rPr>
              <a:t>El modelo de regresión logística y las visualizaciones posteriores no deberían verse influenciados por este ajuste.</a:t>
            </a:r>
          </a:p>
          <a:p>
            <a:endParaRPr lang="es-MX" sz="1700" dirty="0">
              <a:latin typeface="Times New Roman" panose="02020603050405020304" pitchFamily="18" charset="0"/>
              <a:cs typeface="Times New Roman" panose="02020603050405020304" pitchFamily="18" charset="0"/>
            </a:endParaRPr>
          </a:p>
          <a:p>
            <a:r>
              <a:rPr lang="es-MX" sz="1700" b="1" i="1" dirty="0">
                <a:latin typeface="Times New Roman" panose="02020603050405020304" pitchFamily="18" charset="0"/>
                <a:cs typeface="Times New Roman" panose="02020603050405020304" pitchFamily="18" charset="0"/>
              </a:rPr>
              <a:t>Conclusión: </a:t>
            </a:r>
            <a:r>
              <a:rPr lang="es-MX" sz="1700" i="1" dirty="0">
                <a:latin typeface="Times New Roman" panose="02020603050405020304" pitchFamily="18" charset="0"/>
                <a:cs typeface="Times New Roman" panose="02020603050405020304" pitchFamily="18" charset="0"/>
              </a:rPr>
              <a:t>La limpieza tuvo un impacto </a:t>
            </a:r>
            <a:r>
              <a:rPr lang="es-MX" sz="1700" b="1" i="1" dirty="0">
                <a:latin typeface="Times New Roman" panose="02020603050405020304" pitchFamily="18" charset="0"/>
                <a:cs typeface="Times New Roman" panose="02020603050405020304" pitchFamily="18" charset="0"/>
              </a:rPr>
              <a:t>estadísticamente irrelevante</a:t>
            </a:r>
            <a:r>
              <a:rPr lang="es-MX" sz="1700" i="1" dirty="0">
                <a:latin typeface="Times New Roman" panose="02020603050405020304" pitchFamily="18" charset="0"/>
                <a:cs typeface="Times New Roman" panose="02020603050405020304" pitchFamily="18" charset="0"/>
              </a:rPr>
              <a:t>, por lo que la base final es representativa y robusta para el análisis inferencial.</a:t>
            </a:r>
          </a:p>
          <a:p>
            <a:endParaRPr lang="es-AR" dirty="0"/>
          </a:p>
        </p:txBody>
      </p:sp>
    </p:spTree>
    <p:extLst>
      <p:ext uri="{BB962C8B-B14F-4D97-AF65-F5344CB8AC3E}">
        <p14:creationId xmlns:p14="http://schemas.microsoft.com/office/powerpoint/2010/main" val="986460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 Histograma&#10;&#10;El contenido generado por IA puede ser incorrecto.">
            <a:extLst>
              <a:ext uri="{FF2B5EF4-FFF2-40B4-BE49-F238E27FC236}">
                <a16:creationId xmlns:a16="http://schemas.microsoft.com/office/drawing/2014/main" id="{2AB8623A-674B-01B4-40DA-3487EFF1EEBA}"/>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8FBA305F-FE8B-9D51-0653-A46BA718481D}"/>
              </a:ext>
            </a:extLst>
          </p:cNvPr>
          <p:cNvSpPr txBox="1"/>
          <p:nvPr/>
        </p:nvSpPr>
        <p:spPr>
          <a:xfrm>
            <a:off x="478971" y="378167"/>
            <a:ext cx="11016343" cy="6370975"/>
          </a:xfrm>
          <a:prstGeom prst="rect">
            <a:avLst/>
          </a:prstGeom>
          <a:noFill/>
        </p:spPr>
        <p:txBody>
          <a:bodyPr wrap="square" rtlCol="0">
            <a:spAutoFit/>
          </a:bodyPr>
          <a:lstStyle/>
          <a:p>
            <a:r>
              <a:rPr lang="es-MX" sz="2600" b="1" dirty="0">
                <a:latin typeface="Times New Roman" panose="02020603050405020304" pitchFamily="18" charset="0"/>
                <a:cs typeface="Times New Roman" panose="02020603050405020304" pitchFamily="18" charset="0"/>
              </a:rPr>
              <a:t>Test de Hipótesis: Asociación entre Informalidad, Educación y Sexo</a:t>
            </a:r>
          </a:p>
          <a:p>
            <a:endParaRPr lang="es-MX" sz="2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Se aplicó un </a:t>
            </a:r>
            <a:r>
              <a:rPr lang="es-MX" sz="2600" b="1" dirty="0">
                <a:latin typeface="Times New Roman" panose="02020603050405020304" pitchFamily="18" charset="0"/>
                <a:cs typeface="Times New Roman" panose="02020603050405020304" pitchFamily="18" charset="0"/>
              </a:rPr>
              <a:t>Test Chi-cuadrado de independencia (χ²)</a:t>
            </a:r>
            <a:r>
              <a:rPr lang="es-MX" sz="2600" dirty="0">
                <a:latin typeface="Times New Roman" panose="02020603050405020304" pitchFamily="18" charset="0"/>
                <a:cs typeface="Times New Roman" panose="02020603050405020304" pitchFamily="18" charset="0"/>
              </a:rPr>
              <a:t> para evaluar si la informalidad laboral está asociada a:</a:t>
            </a:r>
          </a:p>
          <a:p>
            <a:pPr marL="800100" lvl="1" indent="-342900">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el </a:t>
            </a:r>
            <a:r>
              <a:rPr lang="es-MX" sz="2600" b="1" dirty="0">
                <a:latin typeface="Times New Roman" panose="02020603050405020304" pitchFamily="18" charset="0"/>
                <a:cs typeface="Times New Roman" panose="02020603050405020304" pitchFamily="18" charset="0"/>
              </a:rPr>
              <a:t>nivel educativo</a:t>
            </a:r>
            <a:r>
              <a:rPr lang="es-MX" sz="2600" dirty="0">
                <a:latin typeface="Times New Roman" panose="02020603050405020304" pitchFamily="18" charset="0"/>
                <a:cs typeface="Times New Roman" panose="02020603050405020304" pitchFamily="18" charset="0"/>
              </a:rPr>
              <a:t>, y</a:t>
            </a:r>
          </a:p>
          <a:p>
            <a:pPr marL="800100" lvl="1" indent="-342900">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el </a:t>
            </a:r>
            <a:r>
              <a:rPr lang="es-MX" sz="2600" b="1" dirty="0">
                <a:latin typeface="Times New Roman" panose="02020603050405020304" pitchFamily="18" charset="0"/>
                <a:cs typeface="Times New Roman" panose="02020603050405020304" pitchFamily="18" charset="0"/>
              </a:rPr>
              <a:t>sexo</a:t>
            </a:r>
            <a:r>
              <a:rPr lang="es-MX" sz="2600" dirty="0">
                <a:latin typeface="Times New Roman" panose="02020603050405020304" pitchFamily="18" charset="0"/>
                <a:cs typeface="Times New Roman" panose="02020603050405020304" pitchFamily="18" charset="0"/>
              </a:rPr>
              <a:t> de las personas ocupadas.</a:t>
            </a:r>
          </a:p>
          <a:p>
            <a:pPr marL="342900" indent="-342900">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Ambos tests rechazan la hipótesis nula de independencia (</a:t>
            </a:r>
            <a:r>
              <a:rPr lang="es-MX" sz="2600" b="1" dirty="0">
                <a:latin typeface="Times New Roman" panose="02020603050405020304" pitchFamily="18" charset="0"/>
                <a:cs typeface="Times New Roman" panose="02020603050405020304" pitchFamily="18" charset="0"/>
              </a:rPr>
              <a:t>p &lt; 0.001</a:t>
            </a:r>
            <a:r>
              <a:rPr lang="es-MX" sz="2600" dirty="0">
                <a:latin typeface="Times New Roman" panose="02020603050405020304" pitchFamily="18" charset="0"/>
                <a:cs typeface="Times New Roman" panose="02020603050405020304" pitchFamily="18" charset="0"/>
              </a:rPr>
              <a:t>), indicando que:</a:t>
            </a:r>
          </a:p>
          <a:p>
            <a:pPr marL="800100" lvl="1" indent="-342900">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la informalidad </a:t>
            </a:r>
            <a:r>
              <a:rPr lang="es-MX" sz="2600" b="1" dirty="0">
                <a:latin typeface="Times New Roman" panose="02020603050405020304" pitchFamily="18" charset="0"/>
                <a:cs typeface="Times New Roman" panose="02020603050405020304" pitchFamily="18" charset="0"/>
              </a:rPr>
              <a:t>no se distribuye aleatoriamente</a:t>
            </a:r>
            <a:r>
              <a:rPr lang="es-MX" sz="26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está </a:t>
            </a:r>
            <a:r>
              <a:rPr lang="es-MX" sz="2600" b="1" dirty="0">
                <a:latin typeface="Times New Roman" panose="02020603050405020304" pitchFamily="18" charset="0"/>
                <a:cs typeface="Times New Roman" panose="02020603050405020304" pitchFamily="18" charset="0"/>
              </a:rPr>
              <a:t>fuertemente asociada al nivel educativo</a:t>
            </a:r>
            <a:r>
              <a:rPr lang="es-MX" sz="26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y también </a:t>
            </a:r>
            <a:r>
              <a:rPr lang="es-MX" sz="2600" b="1" dirty="0">
                <a:latin typeface="Times New Roman" panose="02020603050405020304" pitchFamily="18" charset="0"/>
                <a:cs typeface="Times New Roman" panose="02020603050405020304" pitchFamily="18" charset="0"/>
              </a:rPr>
              <a:t>presenta diferencias sistemáticas entre varones y mujeres</a:t>
            </a:r>
            <a:r>
              <a:rPr lang="es-MX" sz="2600" dirty="0">
                <a:latin typeface="Times New Roman" panose="02020603050405020304" pitchFamily="18" charset="0"/>
                <a:cs typeface="Times New Roman" panose="02020603050405020304" pitchFamily="18" charset="0"/>
              </a:rPr>
              <a:t>.</a:t>
            </a:r>
          </a:p>
          <a:p>
            <a:endParaRPr lang="es-MX" sz="2600" b="1" dirty="0">
              <a:latin typeface="Times New Roman" panose="02020603050405020304" pitchFamily="18" charset="0"/>
              <a:cs typeface="Times New Roman" panose="02020603050405020304" pitchFamily="18" charset="0"/>
            </a:endParaRPr>
          </a:p>
          <a:p>
            <a:r>
              <a:rPr lang="es-MX" sz="2600" b="1" i="1" dirty="0">
                <a:latin typeface="Times New Roman" panose="02020603050405020304" pitchFamily="18" charset="0"/>
                <a:cs typeface="Times New Roman" panose="02020603050405020304" pitchFamily="18" charset="0"/>
              </a:rPr>
              <a:t>Conclusión: </a:t>
            </a:r>
            <a:r>
              <a:rPr lang="es-MX" sz="2600" i="1" dirty="0">
                <a:latin typeface="Times New Roman" panose="02020603050405020304" pitchFamily="18" charset="0"/>
                <a:cs typeface="Times New Roman" panose="02020603050405020304" pitchFamily="18" charset="0"/>
              </a:rPr>
              <a:t>Estos resultados iniciales apoyan la hipótesis planteada: la informalidad disminuye cuando aumenta la educación, y presenta diferencias relevantes por género.</a:t>
            </a:r>
            <a:endParaRPr lang="es-MX" sz="2600" dirty="0">
              <a:latin typeface="Times New Roman" panose="02020603050405020304" pitchFamily="18" charset="0"/>
              <a:cs typeface="Times New Roman" panose="02020603050405020304" pitchFamily="18" charset="0"/>
            </a:endParaRPr>
          </a:p>
          <a:p>
            <a:endParaRPr lang="es-AR" dirty="0"/>
          </a:p>
        </p:txBody>
      </p:sp>
    </p:spTree>
    <p:extLst>
      <p:ext uri="{BB962C8B-B14F-4D97-AF65-F5344CB8AC3E}">
        <p14:creationId xmlns:p14="http://schemas.microsoft.com/office/powerpoint/2010/main" val="277131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El contenido generado por IA puede ser incorrecto.">
            <a:extLst>
              <a:ext uri="{FF2B5EF4-FFF2-40B4-BE49-F238E27FC236}">
                <a16:creationId xmlns:a16="http://schemas.microsoft.com/office/drawing/2014/main" id="{F846DD65-6A2A-F497-25D0-FA41D1592D30}"/>
              </a:ext>
            </a:extLst>
          </p:cNvPr>
          <p:cNvPicPr>
            <a:picLocks noChangeAspect="1"/>
          </p:cNvPicPr>
          <p:nvPr/>
        </p:nvPicPr>
        <p:blipFill>
          <a:blip r:embed="rId2">
            <a:alphaModFix amt="12000"/>
            <a:extLst>
              <a:ext uri="{28A0092B-C50C-407E-A947-70E740481C1C}">
                <a14:useLocalDpi xmlns:a14="http://schemas.microsoft.com/office/drawing/2010/main" val="0"/>
              </a:ext>
            </a:extLst>
          </a:blip>
          <a:srcRect b="6826"/>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FDF8C220-6E47-3ABE-C10E-FE3620775F3C}"/>
              </a:ext>
            </a:extLst>
          </p:cNvPr>
          <p:cNvSpPr txBox="1"/>
          <p:nvPr/>
        </p:nvSpPr>
        <p:spPr>
          <a:xfrm>
            <a:off x="195944" y="197346"/>
            <a:ext cx="11996056" cy="6463308"/>
          </a:xfrm>
          <a:prstGeom prst="rect">
            <a:avLst/>
          </a:prstGeom>
          <a:noFill/>
        </p:spPr>
        <p:txBody>
          <a:bodyPr wrap="square" rtlCol="0">
            <a:spAutoFit/>
          </a:bodyPr>
          <a:lstStyle/>
          <a:p>
            <a:r>
              <a:rPr lang="es-MX" sz="2200" b="1" dirty="0">
                <a:latin typeface="Times New Roman" panose="02020603050405020304" pitchFamily="18" charset="0"/>
                <a:cs typeface="Times New Roman" panose="02020603050405020304" pitchFamily="18" charset="0"/>
              </a:rPr>
              <a:t>Regresión Logística: Determinantes de la Informalidad Laboral</a:t>
            </a:r>
            <a:endParaRPr lang="es-MX" sz="2200" dirty="0">
              <a:latin typeface="Times New Roman" panose="02020603050405020304" pitchFamily="18" charset="0"/>
              <a:cs typeface="Times New Roman" panose="02020603050405020304" pitchFamily="18" charset="0"/>
            </a:endParaRPr>
          </a:p>
          <a:p>
            <a:endParaRPr lang="es-MX"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200" dirty="0">
                <a:latin typeface="Times New Roman" panose="02020603050405020304" pitchFamily="18" charset="0"/>
                <a:cs typeface="Times New Roman" panose="02020603050405020304" pitchFamily="18" charset="0"/>
              </a:rPr>
              <a:t>Se estimó un modelo </a:t>
            </a:r>
            <a:r>
              <a:rPr lang="es-MX" sz="2200" b="1" dirty="0">
                <a:latin typeface="Times New Roman" panose="02020603050405020304" pitchFamily="18" charset="0"/>
                <a:cs typeface="Times New Roman" panose="02020603050405020304" pitchFamily="18" charset="0"/>
              </a:rPr>
              <a:t>logístico</a:t>
            </a:r>
            <a:r>
              <a:rPr lang="es-MX" sz="2200" dirty="0">
                <a:latin typeface="Times New Roman" panose="02020603050405020304" pitchFamily="18" charset="0"/>
                <a:cs typeface="Times New Roman" panose="02020603050405020304" pitchFamily="18" charset="0"/>
              </a:rPr>
              <a:t> para analizar la probabilidad de trabajar en la informalidad.</a:t>
            </a:r>
          </a:p>
          <a:p>
            <a:pPr marL="342900" indent="-342900">
              <a:buFont typeface="Arial" panose="020B0604020202020204" pitchFamily="34" charset="0"/>
              <a:buChar char="•"/>
            </a:pPr>
            <a:r>
              <a:rPr lang="es-MX" sz="2200" dirty="0">
                <a:latin typeface="Times New Roman" panose="02020603050405020304" pitchFamily="18" charset="0"/>
                <a:cs typeface="Times New Roman" panose="02020603050405020304" pitchFamily="18" charset="0"/>
              </a:rPr>
              <a:t>Incluye:</a:t>
            </a:r>
          </a:p>
          <a:p>
            <a:pPr marL="800100" lvl="1" indent="-342900">
              <a:buFont typeface="Arial" panose="020B0604020202020204" pitchFamily="34" charset="0"/>
              <a:buChar char="•"/>
            </a:pPr>
            <a:r>
              <a:rPr lang="es-MX" sz="2200" b="1" dirty="0">
                <a:latin typeface="Times New Roman" panose="02020603050405020304" pitchFamily="18" charset="0"/>
                <a:cs typeface="Times New Roman" panose="02020603050405020304" pitchFamily="18" charset="0"/>
              </a:rPr>
              <a:t>Nivel educativo (Baja–Media–Alta)</a:t>
            </a:r>
            <a:endParaRPr lang="es-MX"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s-MX" sz="2200" b="1" dirty="0">
                <a:latin typeface="Times New Roman" panose="02020603050405020304" pitchFamily="18" charset="0"/>
                <a:cs typeface="Times New Roman" panose="02020603050405020304" pitchFamily="18" charset="0"/>
              </a:rPr>
              <a:t>Sexo (Varón–Mujer)</a:t>
            </a:r>
            <a:endParaRPr lang="es-MX"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s-MX" sz="2200" b="1" dirty="0">
                <a:latin typeface="Times New Roman" panose="02020603050405020304" pitchFamily="18" charset="0"/>
                <a:cs typeface="Times New Roman" panose="02020603050405020304" pitchFamily="18" charset="0"/>
              </a:rPr>
              <a:t>Interacción educación × sexo</a:t>
            </a:r>
            <a:endParaRPr lang="es-MX"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s-MX" sz="2200" b="1" dirty="0">
                <a:latin typeface="Times New Roman" panose="02020603050405020304" pitchFamily="18" charset="0"/>
                <a:cs typeface="Times New Roman" panose="02020603050405020304" pitchFamily="18" charset="0"/>
              </a:rPr>
              <a:t>Controles:</a:t>
            </a:r>
            <a:r>
              <a:rPr lang="es-MX" sz="2200" dirty="0">
                <a:latin typeface="Times New Roman" panose="02020603050405020304" pitchFamily="18" charset="0"/>
                <a:cs typeface="Times New Roman" panose="02020603050405020304" pitchFamily="18" charset="0"/>
              </a:rPr>
              <a:t> edad y aglomerado</a:t>
            </a:r>
          </a:p>
          <a:p>
            <a:pPr marL="800100" lvl="1" indent="-342900">
              <a:buFont typeface="Arial" panose="020B0604020202020204" pitchFamily="34" charset="0"/>
              <a:buChar char="•"/>
            </a:pPr>
            <a:endParaRPr lang="es-MX" sz="2200" dirty="0">
              <a:latin typeface="Times New Roman" panose="02020603050405020304" pitchFamily="18" charset="0"/>
              <a:cs typeface="Times New Roman" panose="02020603050405020304" pitchFamily="18" charset="0"/>
            </a:endParaRPr>
          </a:p>
          <a:p>
            <a:r>
              <a:rPr lang="es-MX" sz="2200" b="1" dirty="0">
                <a:latin typeface="Times New Roman" panose="02020603050405020304" pitchFamily="18" charset="0"/>
                <a:cs typeface="Times New Roman" panose="02020603050405020304" pitchFamily="18" charset="0"/>
              </a:rPr>
              <a:t>Hallazgos principales:</a:t>
            </a:r>
            <a:endParaRPr lang="es-MX"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200" dirty="0">
                <a:latin typeface="Times New Roman" panose="02020603050405020304" pitchFamily="18" charset="0"/>
                <a:cs typeface="Times New Roman" panose="02020603050405020304" pitchFamily="18" charset="0"/>
              </a:rPr>
              <a:t>La probabilidad de informalidad </a:t>
            </a:r>
            <a:r>
              <a:rPr lang="es-MX" sz="2200" b="1" dirty="0">
                <a:latin typeface="Times New Roman" panose="02020603050405020304" pitchFamily="18" charset="0"/>
                <a:cs typeface="Times New Roman" panose="02020603050405020304" pitchFamily="18" charset="0"/>
              </a:rPr>
              <a:t>disminuye significativamente</a:t>
            </a:r>
            <a:r>
              <a:rPr lang="es-MX" sz="2200" dirty="0">
                <a:latin typeface="Times New Roman" panose="02020603050405020304" pitchFamily="18" charset="0"/>
                <a:cs typeface="Times New Roman" panose="02020603050405020304" pitchFamily="18" charset="0"/>
              </a:rPr>
              <a:t> a medida que aumenta el nivel educativo.</a:t>
            </a:r>
          </a:p>
          <a:p>
            <a:pPr marL="342900" indent="-342900">
              <a:buFont typeface="Arial" panose="020B0604020202020204" pitchFamily="34" charset="0"/>
              <a:buChar char="•"/>
            </a:pPr>
            <a:r>
              <a:rPr lang="es-MX" sz="2200" dirty="0">
                <a:latin typeface="Times New Roman" panose="02020603050405020304" pitchFamily="18" charset="0"/>
                <a:cs typeface="Times New Roman" panose="02020603050405020304" pitchFamily="18" charset="0"/>
              </a:rPr>
              <a:t>Las mujeres presentan mayor informalidad que los varones, en todos los niveles educativos.</a:t>
            </a:r>
          </a:p>
          <a:p>
            <a:pPr marL="342900" indent="-342900">
              <a:buFont typeface="Arial" panose="020B0604020202020204" pitchFamily="34" charset="0"/>
              <a:buChar char="•"/>
            </a:pPr>
            <a:r>
              <a:rPr lang="es-MX" sz="2200" dirty="0">
                <a:latin typeface="Times New Roman" panose="02020603050405020304" pitchFamily="18" charset="0"/>
                <a:cs typeface="Times New Roman" panose="02020603050405020304" pitchFamily="18" charset="0"/>
              </a:rPr>
              <a:t>La interacción indica que </a:t>
            </a:r>
            <a:r>
              <a:rPr lang="es-AR" sz="2200" dirty="0">
                <a:latin typeface="Times New Roman" panose="02020603050405020304" pitchFamily="18" charset="0"/>
                <a:cs typeface="Times New Roman" panose="02020603050405020304" pitchFamily="18" charset="0"/>
              </a:rPr>
              <a:t>obtener un título de nivel alto ofrece un "retorno" en términos de reducción del riesgo de informalidad que es proporcionalmente mayor para las mujeres que para los varones. Esto explica por qué la brecha de género desaparece casi totalmente en el nivel 'Alta' (Gráfico 2).</a:t>
            </a:r>
            <a:endParaRPr lang="es-MX" sz="2200" dirty="0">
              <a:latin typeface="Times New Roman" panose="02020603050405020304" pitchFamily="18" charset="0"/>
              <a:cs typeface="Times New Roman" panose="02020603050405020304" pitchFamily="18" charset="0"/>
            </a:endParaRPr>
          </a:p>
          <a:p>
            <a:r>
              <a:rPr lang="es-MX" sz="2200" b="1" dirty="0">
                <a:latin typeface="Times New Roman" panose="02020603050405020304" pitchFamily="18" charset="0"/>
                <a:cs typeface="Times New Roman" panose="02020603050405020304" pitchFamily="18" charset="0"/>
              </a:rPr>
              <a:t>Conclusión: </a:t>
            </a:r>
            <a:r>
              <a:rPr lang="es-MX" sz="2200" i="1" dirty="0">
                <a:latin typeface="Times New Roman" panose="02020603050405020304" pitchFamily="18" charset="0"/>
                <a:cs typeface="Times New Roman" panose="02020603050405020304" pitchFamily="18" charset="0"/>
              </a:rPr>
              <a:t>La regresión confirma de manera robusta la hipótesis planteada: la educación protege contra la informalidad y reduce la desigualdad de género.</a:t>
            </a:r>
            <a:endParaRPr lang="es-MX" sz="2200" dirty="0">
              <a:latin typeface="Times New Roman" panose="02020603050405020304" pitchFamily="18" charset="0"/>
              <a:cs typeface="Times New Roman" panose="02020603050405020304" pitchFamily="18" charset="0"/>
            </a:endParaRPr>
          </a:p>
          <a:p>
            <a:endParaRPr lang="es-AR" dirty="0"/>
          </a:p>
        </p:txBody>
      </p:sp>
    </p:spTree>
    <p:extLst>
      <p:ext uri="{BB962C8B-B14F-4D97-AF65-F5344CB8AC3E}">
        <p14:creationId xmlns:p14="http://schemas.microsoft.com/office/powerpoint/2010/main" val="2023187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 Dibujo de ingeniería&#10;&#10;El contenido generado por IA puede ser incorrecto.">
            <a:extLst>
              <a:ext uri="{FF2B5EF4-FFF2-40B4-BE49-F238E27FC236}">
                <a16:creationId xmlns:a16="http://schemas.microsoft.com/office/drawing/2014/main" id="{9F5A5676-8E3A-7809-8E05-E56248E8585B}"/>
              </a:ext>
            </a:extLst>
          </p:cNvPr>
          <p:cNvPicPr>
            <a:picLocks noChangeAspect="1"/>
          </p:cNvPicPr>
          <p:nvPr/>
        </p:nvPicPr>
        <p:blipFill>
          <a:blip r:embed="rId2">
            <a:alphaModFix amt="15000"/>
            <a:extLst>
              <a:ext uri="{28A0092B-C50C-407E-A947-70E740481C1C}">
                <a14:useLocalDpi xmlns:a14="http://schemas.microsoft.com/office/drawing/2010/main" val="0"/>
              </a:ext>
            </a:extLst>
          </a:blip>
          <a:srcRect l="3303" b="-1587"/>
          <a:stretch>
            <a:fillRect/>
          </a:stretch>
        </p:blipFill>
        <p:spPr>
          <a:xfrm>
            <a:off x="0" y="-1"/>
            <a:ext cx="12192001" cy="6858001"/>
          </a:xfrm>
          <a:prstGeom prst="rect">
            <a:avLst/>
          </a:prstGeom>
        </p:spPr>
      </p:pic>
      <p:sp>
        <p:nvSpPr>
          <p:cNvPr id="4" name="CuadroTexto 3">
            <a:extLst>
              <a:ext uri="{FF2B5EF4-FFF2-40B4-BE49-F238E27FC236}">
                <a16:creationId xmlns:a16="http://schemas.microsoft.com/office/drawing/2014/main" id="{0866EB52-B0B4-1F13-EEDB-49B7236447C4}"/>
              </a:ext>
            </a:extLst>
          </p:cNvPr>
          <p:cNvSpPr txBox="1"/>
          <p:nvPr/>
        </p:nvSpPr>
        <p:spPr>
          <a:xfrm>
            <a:off x="718457" y="620486"/>
            <a:ext cx="10635343" cy="5570756"/>
          </a:xfrm>
          <a:prstGeom prst="rect">
            <a:avLst/>
          </a:prstGeom>
          <a:noFill/>
        </p:spPr>
        <p:txBody>
          <a:bodyPr wrap="square" rtlCol="0">
            <a:spAutoFit/>
          </a:bodyPr>
          <a:lstStyle/>
          <a:p>
            <a:r>
              <a:rPr lang="es-MX" sz="2600" b="1" dirty="0">
                <a:latin typeface="Times New Roman" panose="02020603050405020304" pitchFamily="18" charset="0"/>
                <a:cs typeface="Times New Roman" panose="02020603050405020304" pitchFamily="18" charset="0"/>
              </a:rPr>
              <a:t>Interpretación mediante Odds Ratios</a:t>
            </a:r>
          </a:p>
          <a:p>
            <a:endParaRPr lang="es-MX" sz="2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Los </a:t>
            </a:r>
            <a:r>
              <a:rPr lang="es-MX" sz="2600" b="1" dirty="0">
                <a:latin typeface="Times New Roman" panose="02020603050405020304" pitchFamily="18" charset="0"/>
                <a:cs typeface="Times New Roman" panose="02020603050405020304" pitchFamily="18" charset="0"/>
              </a:rPr>
              <a:t>odds ratios</a:t>
            </a:r>
            <a:r>
              <a:rPr lang="es-MX" sz="2600" dirty="0">
                <a:latin typeface="Times New Roman" panose="02020603050405020304" pitchFamily="18" charset="0"/>
                <a:cs typeface="Times New Roman" panose="02020603050405020304" pitchFamily="18" charset="0"/>
              </a:rPr>
              <a:t> permiten interpretar el efecto de cada variable en términos de probabilidad relativa.</a:t>
            </a:r>
          </a:p>
          <a:p>
            <a:pPr marL="342900" indent="-342900">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La OR &lt; 1 para niveles educativos superiores confirma que </a:t>
            </a:r>
            <a:r>
              <a:rPr lang="es-MX" sz="2600" b="1" dirty="0">
                <a:latin typeface="Times New Roman" panose="02020603050405020304" pitchFamily="18" charset="0"/>
                <a:cs typeface="Times New Roman" panose="02020603050405020304" pitchFamily="18" charset="0"/>
              </a:rPr>
              <a:t>la educación reduce la probabilidad relativa de informalidad</a:t>
            </a:r>
            <a:r>
              <a:rPr lang="es-MX" sz="2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La OR &gt; 1 para mujeres sugiere que, en condiciones iguales, las mujeres siguen teniendo mayor riesgo de informalidad.</a:t>
            </a:r>
          </a:p>
          <a:p>
            <a:pPr marL="342900" indent="-342900">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Las interacciones muestran que </a:t>
            </a:r>
            <a:r>
              <a:rPr lang="es-MX" sz="2600" b="1" dirty="0">
                <a:latin typeface="Times New Roman" panose="02020603050405020304" pitchFamily="18" charset="0"/>
                <a:cs typeface="Times New Roman" panose="02020603050405020304" pitchFamily="18" charset="0"/>
              </a:rPr>
              <a:t>la desigualdad de género se atenúa en niveles educativos altos</a:t>
            </a:r>
            <a:r>
              <a:rPr lang="es-MX" sz="2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s-MX" sz="2600" dirty="0">
              <a:latin typeface="Times New Roman" panose="02020603050405020304" pitchFamily="18" charset="0"/>
              <a:cs typeface="Times New Roman" panose="02020603050405020304" pitchFamily="18" charset="0"/>
            </a:endParaRPr>
          </a:p>
          <a:p>
            <a:r>
              <a:rPr lang="es-MX" sz="2600" b="1" i="1" dirty="0">
                <a:latin typeface="Times New Roman" panose="02020603050405020304" pitchFamily="18" charset="0"/>
                <a:cs typeface="Times New Roman" panose="02020603050405020304" pitchFamily="18" charset="0"/>
              </a:rPr>
              <a:t>Conclusión: </a:t>
            </a:r>
            <a:r>
              <a:rPr lang="es-MX" sz="2600" i="1" dirty="0">
                <a:latin typeface="Times New Roman" panose="02020603050405020304" pitchFamily="18" charset="0"/>
                <a:cs typeface="Times New Roman" panose="02020603050405020304" pitchFamily="18" charset="0"/>
              </a:rPr>
              <a:t>El análisis inferencial provee evidencia cuantitativa sólida que confirma la hipótesis del estudio.</a:t>
            </a:r>
          </a:p>
          <a:p>
            <a:endParaRPr lang="es-AR" dirty="0"/>
          </a:p>
        </p:txBody>
      </p:sp>
    </p:spTree>
    <p:extLst>
      <p:ext uri="{BB962C8B-B14F-4D97-AF65-F5344CB8AC3E}">
        <p14:creationId xmlns:p14="http://schemas.microsoft.com/office/powerpoint/2010/main" val="820438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El contenido generado por IA puede ser incorrecto.">
            <a:extLst>
              <a:ext uri="{FF2B5EF4-FFF2-40B4-BE49-F238E27FC236}">
                <a16:creationId xmlns:a16="http://schemas.microsoft.com/office/drawing/2014/main" id="{F8B36938-1F0E-EA85-E635-6AB29DE4DE7C}"/>
              </a:ext>
            </a:extLst>
          </p:cNvPr>
          <p:cNvPicPr>
            <a:picLocks noChangeAspect="1"/>
          </p:cNvPicPr>
          <p:nvPr/>
        </p:nvPicPr>
        <p:blipFill>
          <a:blip r:embed="rId2">
            <a:alphaModFix amt="12000"/>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CE1369A4-FA19-9660-E4BF-DB99F3689A8A}"/>
              </a:ext>
            </a:extLst>
          </p:cNvPr>
          <p:cNvSpPr txBox="1"/>
          <p:nvPr/>
        </p:nvSpPr>
        <p:spPr>
          <a:xfrm>
            <a:off x="408214" y="213641"/>
            <a:ext cx="11114314" cy="923330"/>
          </a:xfrm>
          <a:prstGeom prst="rect">
            <a:avLst/>
          </a:prstGeom>
          <a:noFill/>
        </p:spPr>
        <p:txBody>
          <a:bodyPr wrap="square" rtlCol="0">
            <a:spAutoFit/>
          </a:bodyPr>
          <a:lstStyle/>
          <a:p>
            <a:r>
              <a:rPr lang="es-MX" b="1" dirty="0">
                <a:latin typeface="Times New Roman" panose="02020603050405020304" pitchFamily="18" charset="0"/>
                <a:cs typeface="Times New Roman" panose="02020603050405020304" pitchFamily="18" charset="0"/>
              </a:rPr>
              <a:t>Visualizaciones Editorializadas del Estudio</a:t>
            </a:r>
          </a:p>
          <a:p>
            <a:r>
              <a:rPr lang="es-MX" dirty="0">
                <a:latin typeface="Times New Roman" panose="02020603050405020304" pitchFamily="18" charset="0"/>
                <a:cs typeface="Times New Roman" panose="02020603050405020304" pitchFamily="18" charset="0"/>
              </a:rPr>
              <a:t>• </a:t>
            </a:r>
            <a:r>
              <a:rPr lang="es-MX" b="1" dirty="0">
                <a:latin typeface="Times New Roman" panose="02020603050405020304" pitchFamily="18" charset="0"/>
                <a:cs typeface="Times New Roman" panose="02020603050405020304" pitchFamily="18" charset="0"/>
              </a:rPr>
              <a:t>Gráfico 1: Informalidad por grupo de edad y sexo</a:t>
            </a:r>
          </a:p>
          <a:p>
            <a:r>
              <a:rPr lang="es-MX" dirty="0">
                <a:latin typeface="Times New Roman" panose="02020603050405020304" pitchFamily="18" charset="0"/>
                <a:cs typeface="Times New Roman" panose="02020603050405020304" pitchFamily="18" charset="0"/>
              </a:rPr>
              <a:t>   </a:t>
            </a:r>
            <a:endParaRPr lang="es-MX" dirty="0"/>
          </a:p>
        </p:txBody>
      </p:sp>
      <p:pic>
        <p:nvPicPr>
          <p:cNvPr id="8" name="Imagen 7">
            <a:extLst>
              <a:ext uri="{FF2B5EF4-FFF2-40B4-BE49-F238E27FC236}">
                <a16:creationId xmlns:a16="http://schemas.microsoft.com/office/drawing/2014/main" id="{123B6530-1648-7C3A-56FC-4AED0F210EF4}"/>
              </a:ext>
            </a:extLst>
          </p:cNvPr>
          <p:cNvPicPr>
            <a:picLocks noChangeAspect="1"/>
          </p:cNvPicPr>
          <p:nvPr/>
        </p:nvPicPr>
        <p:blipFill>
          <a:blip r:embed="rId4"/>
          <a:stretch>
            <a:fillRect/>
          </a:stretch>
        </p:blipFill>
        <p:spPr>
          <a:xfrm>
            <a:off x="288471" y="914400"/>
            <a:ext cx="11615057" cy="5163234"/>
          </a:xfrm>
          <a:prstGeom prst="rect">
            <a:avLst/>
          </a:prstGeom>
        </p:spPr>
      </p:pic>
      <p:sp>
        <p:nvSpPr>
          <p:cNvPr id="10" name="CuadroTexto 9">
            <a:extLst>
              <a:ext uri="{FF2B5EF4-FFF2-40B4-BE49-F238E27FC236}">
                <a16:creationId xmlns:a16="http://schemas.microsoft.com/office/drawing/2014/main" id="{C5B89F8A-6A54-5E95-E01E-A658BDEABF7C}"/>
              </a:ext>
            </a:extLst>
          </p:cNvPr>
          <p:cNvSpPr txBox="1"/>
          <p:nvPr/>
        </p:nvSpPr>
        <p:spPr>
          <a:xfrm>
            <a:off x="277585" y="6077634"/>
            <a:ext cx="11625943" cy="646331"/>
          </a:xfrm>
          <a:prstGeom prst="rect">
            <a:avLst/>
          </a:prstGeom>
          <a:noFill/>
        </p:spPr>
        <p:txBody>
          <a:bodyPr wrap="square" rtlCol="0">
            <a:spAutoFit/>
          </a:bodyPr>
          <a:lstStyle/>
          <a:p>
            <a:r>
              <a:rPr lang="es-MX" b="1" i="1" dirty="0"/>
              <a:t>Conclusión:</a:t>
            </a:r>
            <a:r>
              <a:rPr lang="es-MX" i="1" dirty="0"/>
              <a:t> La informalidad cae con la edad, pero afecta sistemáticamente más a las mujeres, reforzando la hipótesis del estudio.</a:t>
            </a:r>
            <a:endParaRPr lang="es-AR" i="1" dirty="0"/>
          </a:p>
        </p:txBody>
      </p:sp>
    </p:spTree>
    <p:extLst>
      <p:ext uri="{BB962C8B-B14F-4D97-AF65-F5344CB8AC3E}">
        <p14:creationId xmlns:p14="http://schemas.microsoft.com/office/powerpoint/2010/main" val="2130242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F127FBE-5618-81C6-87BD-4A3576E25988}"/>
              </a:ext>
            </a:extLst>
          </p:cNvPr>
          <p:cNvSpPr txBox="1"/>
          <p:nvPr/>
        </p:nvSpPr>
        <p:spPr>
          <a:xfrm>
            <a:off x="359229" y="217714"/>
            <a:ext cx="10787743" cy="646331"/>
          </a:xfrm>
          <a:prstGeom prst="rect">
            <a:avLst/>
          </a:prstGeom>
          <a:noFill/>
        </p:spPr>
        <p:txBody>
          <a:bodyPr wrap="square" rtlCol="0">
            <a:spAutoFit/>
          </a:bodyPr>
          <a:lstStyle/>
          <a:p>
            <a:r>
              <a:rPr lang="es-MX" dirty="0">
                <a:latin typeface="Times New Roman" panose="02020603050405020304" pitchFamily="18" charset="0"/>
                <a:cs typeface="Times New Roman" panose="02020603050405020304" pitchFamily="18" charset="0"/>
              </a:rPr>
              <a:t>• </a:t>
            </a:r>
            <a:r>
              <a:rPr lang="es-MX" b="1" dirty="0">
                <a:latin typeface="Times New Roman" panose="02020603050405020304" pitchFamily="18" charset="0"/>
                <a:cs typeface="Times New Roman" panose="02020603050405020304" pitchFamily="18" charset="0"/>
              </a:rPr>
              <a:t>Gráfico 2: </a:t>
            </a:r>
            <a:r>
              <a:rPr lang="es-MX" b="1" dirty="0"/>
              <a:t>Efecto del nivel educativo sobre la informalidad laboral</a:t>
            </a:r>
          </a:p>
          <a:p>
            <a:r>
              <a:rPr lang="es-MX" dirty="0">
                <a:latin typeface="Times New Roman" panose="02020603050405020304" pitchFamily="18" charset="0"/>
                <a:cs typeface="Times New Roman" panose="02020603050405020304" pitchFamily="18" charset="0"/>
              </a:rPr>
              <a:t>   </a:t>
            </a:r>
            <a:endParaRPr lang="es-AR"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487C8C1-379F-EE50-B9BC-EBAF7517AE89}"/>
              </a:ext>
            </a:extLst>
          </p:cNvPr>
          <p:cNvPicPr>
            <a:picLocks noChangeAspect="1"/>
          </p:cNvPicPr>
          <p:nvPr/>
        </p:nvPicPr>
        <p:blipFill>
          <a:blip r:embed="rId2"/>
          <a:stretch>
            <a:fillRect/>
          </a:stretch>
        </p:blipFill>
        <p:spPr>
          <a:xfrm>
            <a:off x="359229" y="740229"/>
            <a:ext cx="11593285" cy="5105401"/>
          </a:xfrm>
          <a:prstGeom prst="rect">
            <a:avLst/>
          </a:prstGeom>
        </p:spPr>
      </p:pic>
      <p:sp>
        <p:nvSpPr>
          <p:cNvPr id="5" name="CuadroTexto 4">
            <a:extLst>
              <a:ext uri="{FF2B5EF4-FFF2-40B4-BE49-F238E27FC236}">
                <a16:creationId xmlns:a16="http://schemas.microsoft.com/office/drawing/2014/main" id="{732391EE-5FE1-798A-CDDC-94AA14B840FE}"/>
              </a:ext>
            </a:extLst>
          </p:cNvPr>
          <p:cNvSpPr txBox="1"/>
          <p:nvPr/>
        </p:nvSpPr>
        <p:spPr>
          <a:xfrm>
            <a:off x="239486" y="5845629"/>
            <a:ext cx="11593285" cy="1200329"/>
          </a:xfrm>
          <a:prstGeom prst="rect">
            <a:avLst/>
          </a:prstGeom>
          <a:noFill/>
        </p:spPr>
        <p:txBody>
          <a:bodyPr wrap="square" rtlCol="0">
            <a:spAutoFit/>
          </a:bodyPr>
          <a:lstStyle/>
          <a:p>
            <a:r>
              <a:rPr lang="es-MX" b="1" i="1" dirty="0">
                <a:latin typeface="Times New Roman" panose="02020603050405020304" pitchFamily="18" charset="0"/>
                <a:cs typeface="Times New Roman" panose="02020603050405020304" pitchFamily="18" charset="0"/>
              </a:rPr>
              <a:t>Conclusión: </a:t>
            </a:r>
            <a:r>
              <a:rPr lang="es-MX" i="1" dirty="0">
                <a:latin typeface="Times New Roman" panose="02020603050405020304" pitchFamily="18" charset="0"/>
                <a:cs typeface="Times New Roman" panose="02020603050405020304" pitchFamily="18" charset="0"/>
              </a:rPr>
              <a:t>La probabilidad de informalidad cae fuertemente a medida que aumenta el nivel educativo.</a:t>
            </a:r>
            <a:br>
              <a:rPr lang="es-MX" i="1" dirty="0">
                <a:latin typeface="Times New Roman" panose="02020603050405020304" pitchFamily="18" charset="0"/>
                <a:cs typeface="Times New Roman" panose="02020603050405020304" pitchFamily="18" charset="0"/>
              </a:rPr>
            </a:br>
            <a:r>
              <a:rPr lang="es-MX" i="1" dirty="0">
                <a:latin typeface="Times New Roman" panose="02020603050405020304" pitchFamily="18" charset="0"/>
                <a:cs typeface="Times New Roman" panose="02020603050405020304" pitchFamily="18" charset="0"/>
              </a:rPr>
              <a:t>Las mujeres presentan mayor riesgo de informalidad en todos los niveles, pero la brecha de género se reduce notablemente entre quienes alcanzan niveles educativos altos. Estos resultados son consistentes con la hipótesis del estudio.</a:t>
            </a:r>
          </a:p>
          <a:p>
            <a:endParaRPr lang="es-AR" dirty="0"/>
          </a:p>
        </p:txBody>
      </p:sp>
    </p:spTree>
    <p:extLst>
      <p:ext uri="{BB962C8B-B14F-4D97-AF65-F5344CB8AC3E}">
        <p14:creationId xmlns:p14="http://schemas.microsoft.com/office/powerpoint/2010/main" val="3784032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 Texto&#10;&#10;El contenido generado por IA puede ser incorrecto.">
            <a:extLst>
              <a:ext uri="{FF2B5EF4-FFF2-40B4-BE49-F238E27FC236}">
                <a16:creationId xmlns:a16="http://schemas.microsoft.com/office/drawing/2014/main" id="{2FCF056E-B570-AD6B-7F7D-A240CD5F8D4D}"/>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F5E32DC1-BC13-437E-ACC7-B2938ED852CD}"/>
              </a:ext>
            </a:extLst>
          </p:cNvPr>
          <p:cNvSpPr txBox="1"/>
          <p:nvPr/>
        </p:nvSpPr>
        <p:spPr>
          <a:xfrm>
            <a:off x="201385" y="197346"/>
            <a:ext cx="11789229" cy="7125027"/>
          </a:xfrm>
          <a:prstGeom prst="rect">
            <a:avLst/>
          </a:prstGeom>
          <a:noFill/>
        </p:spPr>
        <p:txBody>
          <a:bodyPr wrap="square" rtlCol="0">
            <a:spAutoFit/>
          </a:bodyPr>
          <a:lstStyle/>
          <a:p>
            <a:r>
              <a:rPr lang="es-MX" b="1" dirty="0">
                <a:latin typeface="Times New Roman" panose="02020603050405020304" pitchFamily="18" charset="0"/>
                <a:cs typeface="Times New Roman" panose="02020603050405020304" pitchFamily="18" charset="0"/>
              </a:rPr>
              <a:t>Conclusiones del estudio</a:t>
            </a:r>
          </a:p>
          <a:p>
            <a:endParaRPr lang="es-MX" b="1" dirty="0">
              <a:latin typeface="Times New Roman" panose="02020603050405020304" pitchFamily="18" charset="0"/>
              <a:cs typeface="Times New Roman" panose="02020603050405020304" pitchFamily="18" charset="0"/>
            </a:endParaRPr>
          </a:p>
          <a:p>
            <a:r>
              <a:rPr lang="es-MX" sz="1750" b="1" dirty="0">
                <a:latin typeface="Times New Roman" panose="02020603050405020304" pitchFamily="18" charset="0"/>
                <a:cs typeface="Times New Roman" panose="02020603050405020304" pitchFamily="18" charset="0"/>
              </a:rPr>
              <a:t>Respuesta a la hipótesis</a:t>
            </a:r>
            <a:br>
              <a:rPr lang="es-MX" sz="1750" dirty="0">
                <a:latin typeface="Times New Roman" panose="02020603050405020304" pitchFamily="18" charset="0"/>
                <a:cs typeface="Times New Roman" panose="02020603050405020304" pitchFamily="18" charset="0"/>
              </a:rPr>
            </a:br>
            <a:r>
              <a:rPr lang="es-MX" sz="1750" dirty="0">
                <a:latin typeface="Times New Roman" panose="02020603050405020304" pitchFamily="18" charset="0"/>
                <a:cs typeface="Times New Roman" panose="02020603050405020304" pitchFamily="18" charset="0"/>
              </a:rPr>
              <a:t>Los resultados confirman la hipótesis planteada:</a:t>
            </a:r>
            <a:br>
              <a:rPr lang="es-MX" sz="1750" dirty="0">
                <a:latin typeface="Times New Roman" panose="02020603050405020304" pitchFamily="18" charset="0"/>
                <a:cs typeface="Times New Roman" panose="02020603050405020304" pitchFamily="18" charset="0"/>
              </a:rPr>
            </a:br>
            <a:r>
              <a:rPr lang="es-MX" sz="1750" b="1" dirty="0">
                <a:latin typeface="Times New Roman" panose="02020603050405020304" pitchFamily="18" charset="0"/>
                <a:cs typeface="Times New Roman" panose="02020603050405020304" pitchFamily="18" charset="0"/>
              </a:rPr>
              <a:t>a mayor nivel educativo, menor es la probabilidad de trabajar en la economía informal</a:t>
            </a:r>
            <a:r>
              <a:rPr lang="es-MX" sz="1750" dirty="0">
                <a:latin typeface="Times New Roman" panose="02020603050405020304" pitchFamily="18" charset="0"/>
                <a:cs typeface="Times New Roman" panose="02020603050405020304" pitchFamily="18" charset="0"/>
              </a:rPr>
              <a:t>, y este efecto </a:t>
            </a:r>
            <a:r>
              <a:rPr lang="es-MX" sz="1750" b="1" dirty="0">
                <a:latin typeface="Times New Roman" panose="02020603050405020304" pitchFamily="18" charset="0"/>
                <a:cs typeface="Times New Roman" panose="02020603050405020304" pitchFamily="18" charset="0"/>
              </a:rPr>
              <a:t>es más marcado en mujeres</a:t>
            </a:r>
            <a:r>
              <a:rPr lang="es-MX" sz="1750" dirty="0">
                <a:latin typeface="Times New Roman" panose="02020603050405020304" pitchFamily="18" charset="0"/>
                <a:cs typeface="Times New Roman" panose="02020603050405020304" pitchFamily="18" charset="0"/>
              </a:rPr>
              <a:t>.</a:t>
            </a:r>
            <a:br>
              <a:rPr lang="es-MX" sz="1750" dirty="0">
                <a:latin typeface="Times New Roman" panose="02020603050405020304" pitchFamily="18" charset="0"/>
                <a:cs typeface="Times New Roman" panose="02020603050405020304" pitchFamily="18" charset="0"/>
              </a:rPr>
            </a:br>
            <a:r>
              <a:rPr lang="es-MX" sz="1750" dirty="0">
                <a:latin typeface="Times New Roman" panose="02020603050405020304" pitchFamily="18" charset="0"/>
                <a:cs typeface="Times New Roman" panose="02020603050405020304" pitchFamily="18" charset="0"/>
              </a:rPr>
              <a:t>La interacción del modelo logístico muestra que </a:t>
            </a:r>
            <a:r>
              <a:rPr lang="es-MX" sz="1750" b="1" dirty="0">
                <a:latin typeface="Times New Roman" panose="02020603050405020304" pitchFamily="18" charset="0"/>
                <a:cs typeface="Times New Roman" panose="02020603050405020304" pitchFamily="18" charset="0"/>
              </a:rPr>
              <a:t>la brecha de género se reduce significativamente</a:t>
            </a:r>
            <a:r>
              <a:rPr lang="es-MX" sz="1750" dirty="0">
                <a:latin typeface="Times New Roman" panose="02020603050405020304" pitchFamily="18" charset="0"/>
                <a:cs typeface="Times New Roman" panose="02020603050405020304" pitchFamily="18" charset="0"/>
              </a:rPr>
              <a:t> con niveles educativos más altos.</a:t>
            </a:r>
          </a:p>
          <a:p>
            <a:endParaRPr lang="es-AR" sz="1750" dirty="0">
              <a:latin typeface="Times New Roman" panose="02020603050405020304" pitchFamily="18" charset="0"/>
              <a:cs typeface="Times New Roman" panose="02020603050405020304" pitchFamily="18" charset="0"/>
            </a:endParaRPr>
          </a:p>
          <a:p>
            <a:r>
              <a:rPr lang="es-MX" sz="1750" b="1" dirty="0">
                <a:latin typeface="Times New Roman" panose="02020603050405020304" pitchFamily="18" charset="0"/>
                <a:cs typeface="Times New Roman" panose="02020603050405020304" pitchFamily="18" charset="0"/>
              </a:rPr>
              <a:t>Principales hallazgos</a:t>
            </a:r>
            <a:endParaRPr lang="es-MX" sz="17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MX" sz="1750" dirty="0">
                <a:latin typeface="Times New Roman" panose="02020603050405020304" pitchFamily="18" charset="0"/>
                <a:cs typeface="Times New Roman" panose="02020603050405020304" pitchFamily="18" charset="0"/>
              </a:rPr>
              <a:t>La informalidad es notablemente más alta en personas con </a:t>
            </a:r>
            <a:r>
              <a:rPr lang="es-MX" sz="1750" b="1" dirty="0">
                <a:latin typeface="Times New Roman" panose="02020603050405020304" pitchFamily="18" charset="0"/>
                <a:cs typeface="Times New Roman" panose="02020603050405020304" pitchFamily="18" charset="0"/>
              </a:rPr>
              <a:t>bajo nivel educativo</a:t>
            </a:r>
            <a:r>
              <a:rPr lang="es-MX" sz="175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s-MX" sz="1750" dirty="0">
                <a:latin typeface="Times New Roman" panose="02020603050405020304" pitchFamily="18" charset="0"/>
                <a:cs typeface="Times New Roman" panose="02020603050405020304" pitchFamily="18" charset="0"/>
              </a:rPr>
              <a:t>Las mujeres presentan </a:t>
            </a:r>
            <a:r>
              <a:rPr lang="es-MX" sz="1750" b="1" dirty="0">
                <a:latin typeface="Times New Roman" panose="02020603050405020304" pitchFamily="18" charset="0"/>
                <a:cs typeface="Times New Roman" panose="02020603050405020304" pitchFamily="18" charset="0"/>
              </a:rPr>
              <a:t>mayor informalidad que los varones</a:t>
            </a:r>
            <a:r>
              <a:rPr lang="es-MX" sz="1750" dirty="0">
                <a:latin typeface="Times New Roman" panose="02020603050405020304" pitchFamily="18" charset="0"/>
                <a:cs typeface="Times New Roman" panose="02020603050405020304" pitchFamily="18" charset="0"/>
              </a:rPr>
              <a:t> en todos los niveles.</a:t>
            </a:r>
          </a:p>
          <a:p>
            <a:pPr marL="285750" indent="-285750">
              <a:buFont typeface="Arial" panose="020B0604020202020204" pitchFamily="34" charset="0"/>
              <a:buChar char="•"/>
            </a:pPr>
            <a:r>
              <a:rPr lang="es-MX" sz="1750" dirty="0">
                <a:latin typeface="Times New Roman" panose="02020603050405020304" pitchFamily="18" charset="0"/>
                <a:cs typeface="Times New Roman" panose="02020603050405020304" pitchFamily="18" charset="0"/>
              </a:rPr>
              <a:t>La informalidad </a:t>
            </a:r>
            <a:r>
              <a:rPr lang="es-MX" sz="1750" b="1" dirty="0">
                <a:latin typeface="Times New Roman" panose="02020603050405020304" pitchFamily="18" charset="0"/>
                <a:cs typeface="Times New Roman" panose="02020603050405020304" pitchFamily="18" charset="0"/>
              </a:rPr>
              <a:t>disminuye con la edad</a:t>
            </a:r>
            <a:r>
              <a:rPr lang="es-MX" sz="1750" dirty="0">
                <a:latin typeface="Times New Roman" panose="02020603050405020304" pitchFamily="18" charset="0"/>
                <a:cs typeface="Times New Roman" panose="02020603050405020304" pitchFamily="18" charset="0"/>
              </a:rPr>
              <a:t>, coherente con el ciclo laboral.</a:t>
            </a:r>
          </a:p>
          <a:p>
            <a:pPr marL="285750" indent="-285750">
              <a:buFont typeface="Arial" panose="020B0604020202020204" pitchFamily="34" charset="0"/>
              <a:buChar char="•"/>
            </a:pPr>
            <a:r>
              <a:rPr lang="es-MX" sz="1750" dirty="0">
                <a:latin typeface="Times New Roman" panose="02020603050405020304" pitchFamily="18" charset="0"/>
                <a:cs typeface="Times New Roman" panose="02020603050405020304" pitchFamily="18" charset="0"/>
              </a:rPr>
              <a:t>Los test Chi² confirman una </a:t>
            </a:r>
            <a:r>
              <a:rPr lang="es-MX" sz="1750" b="1" dirty="0">
                <a:latin typeface="Times New Roman" panose="02020603050405020304" pitchFamily="18" charset="0"/>
                <a:cs typeface="Times New Roman" panose="02020603050405020304" pitchFamily="18" charset="0"/>
              </a:rPr>
              <a:t>fuerte asociación estadística</a:t>
            </a:r>
            <a:r>
              <a:rPr lang="es-MX" sz="1750" dirty="0">
                <a:latin typeface="Times New Roman" panose="02020603050405020304" pitchFamily="18" charset="0"/>
                <a:cs typeface="Times New Roman" panose="02020603050405020304" pitchFamily="18" charset="0"/>
              </a:rPr>
              <a:t> entre informalidad, educación y sexo.</a:t>
            </a:r>
          </a:p>
          <a:p>
            <a:pPr marL="285750" indent="-285750">
              <a:buFont typeface="Arial" panose="020B0604020202020204" pitchFamily="34" charset="0"/>
              <a:buChar char="•"/>
            </a:pPr>
            <a:r>
              <a:rPr lang="es-MX" sz="1750" dirty="0">
                <a:latin typeface="Times New Roman" panose="02020603050405020304" pitchFamily="18" charset="0"/>
                <a:cs typeface="Times New Roman" panose="02020603050405020304" pitchFamily="18" charset="0"/>
              </a:rPr>
              <a:t>La regresión logística ofrece evidencia cuantitativa sólida incluso controlando por edad y región.</a:t>
            </a:r>
          </a:p>
          <a:p>
            <a:pPr marL="285750" indent="-285750">
              <a:buFont typeface="Arial" panose="020B0604020202020204" pitchFamily="34" charset="0"/>
              <a:buChar char="•"/>
            </a:pPr>
            <a:endParaRPr lang="es-MX" sz="1750" dirty="0">
              <a:latin typeface="Times New Roman" panose="02020603050405020304" pitchFamily="18" charset="0"/>
              <a:cs typeface="Times New Roman" panose="02020603050405020304" pitchFamily="18" charset="0"/>
            </a:endParaRPr>
          </a:p>
          <a:p>
            <a:r>
              <a:rPr lang="es-MX" sz="1750" b="1" dirty="0">
                <a:latin typeface="Times New Roman" panose="02020603050405020304" pitchFamily="18" charset="0"/>
                <a:cs typeface="Times New Roman" panose="02020603050405020304" pitchFamily="18" charset="0"/>
              </a:rPr>
              <a:t>Limitaciones del estudio</a:t>
            </a:r>
            <a:endParaRPr lang="es-MX" sz="17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MX" sz="1750" dirty="0">
                <a:latin typeface="Times New Roman" panose="02020603050405020304" pitchFamily="18" charset="0"/>
                <a:cs typeface="Times New Roman" panose="02020603050405020304" pitchFamily="18" charset="0"/>
              </a:rPr>
              <a:t>Pequeña proporción de NAs (1–2%), manejada bajo supuesto MCAR.</a:t>
            </a:r>
          </a:p>
          <a:p>
            <a:pPr marL="285750" indent="-285750">
              <a:buFont typeface="Arial" panose="020B0604020202020204" pitchFamily="34" charset="0"/>
              <a:buChar char="•"/>
            </a:pPr>
            <a:r>
              <a:rPr lang="es-MX" sz="1750" dirty="0">
                <a:latin typeface="Times New Roman" panose="02020603050405020304" pitchFamily="18" charset="0"/>
                <a:cs typeface="Times New Roman" panose="02020603050405020304" pitchFamily="18" charset="0"/>
              </a:rPr>
              <a:t>La EPH no permite inferir causalidad, solo asociaciones.</a:t>
            </a:r>
            <a:r>
              <a:rPr lang="es-AR" sz="1750" dirty="0">
                <a:latin typeface="Times New Roman" panose="02020603050405020304" pitchFamily="18" charset="0"/>
                <a:cs typeface="Times New Roman" panose="02020603050405020304" pitchFamily="18" charset="0"/>
              </a:rPr>
              <a:t> Si bien el modelo establece asociación positiva entre las variables, no prueba que la educación causa la formalidad, ya que podría haber sesgo de variable omitida ( Por ejemplo,  </a:t>
            </a:r>
            <a:r>
              <a:rPr lang="es-AR" sz="1750" i="1" dirty="0">
                <a:latin typeface="Times New Roman" panose="02020603050405020304" pitchFamily="18" charset="0"/>
                <a:cs typeface="Times New Roman" panose="02020603050405020304" pitchFamily="18" charset="0"/>
              </a:rPr>
              <a:t>habilidades blandas</a:t>
            </a:r>
            <a:r>
              <a:rPr lang="es-AR" sz="1750" dirty="0">
                <a:latin typeface="Times New Roman" panose="02020603050405020304" pitchFamily="18" charset="0"/>
                <a:cs typeface="Times New Roman" panose="02020603050405020304" pitchFamily="18" charset="0"/>
              </a:rPr>
              <a:t>, </a:t>
            </a:r>
            <a:r>
              <a:rPr lang="es-AR" sz="1750" i="1" dirty="0">
                <a:latin typeface="Times New Roman" panose="02020603050405020304" pitchFamily="18" charset="0"/>
                <a:cs typeface="Times New Roman" panose="02020603050405020304" pitchFamily="18" charset="0"/>
              </a:rPr>
              <a:t>redes de contacto,</a:t>
            </a:r>
            <a:r>
              <a:rPr lang="es-AR" sz="1750" dirty="0">
                <a:latin typeface="Times New Roman" panose="02020603050405020304" pitchFamily="18" charset="0"/>
                <a:cs typeface="Times New Roman" panose="02020603050405020304" pitchFamily="18" charset="0"/>
              </a:rPr>
              <a:t> </a:t>
            </a:r>
            <a:r>
              <a:rPr lang="es-AR" sz="1750" i="1" dirty="0">
                <a:latin typeface="Times New Roman" panose="02020603050405020304" pitchFamily="18" charset="0"/>
                <a:cs typeface="Times New Roman" panose="02020603050405020304" pitchFamily="18" charset="0"/>
              </a:rPr>
              <a:t>capital </a:t>
            </a:r>
            <a:r>
              <a:rPr lang="es-AR" sz="1750" i="1" dirty="0" err="1">
                <a:latin typeface="Times New Roman" panose="02020603050405020304" pitchFamily="18" charset="0"/>
                <a:cs typeface="Times New Roman" panose="02020603050405020304" pitchFamily="18" charset="0"/>
              </a:rPr>
              <a:t>social,etc</a:t>
            </a:r>
            <a:r>
              <a:rPr lang="es-AR" sz="1750" i="1" dirty="0">
                <a:latin typeface="Times New Roman" panose="02020603050405020304" pitchFamily="18" charset="0"/>
                <a:cs typeface="Times New Roman" panose="02020603050405020304" pitchFamily="18" charset="0"/>
              </a:rPr>
              <a:t>.</a:t>
            </a:r>
            <a:r>
              <a:rPr lang="es-AR" sz="1750" dirty="0">
                <a:latin typeface="Times New Roman" panose="02020603050405020304" pitchFamily="18" charset="0"/>
                <a:cs typeface="Times New Roman" panose="02020603050405020304" pitchFamily="18" charset="0"/>
              </a:rPr>
              <a:t>) que correlacionan tanto con la educación como con la condición laboral</a:t>
            </a:r>
            <a:endParaRPr lang="es-MX" sz="17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MX" sz="1750" dirty="0">
                <a:latin typeface="Times New Roman" panose="02020603050405020304" pitchFamily="18" charset="0"/>
                <a:cs typeface="Times New Roman" panose="02020603050405020304" pitchFamily="18" charset="0"/>
              </a:rPr>
              <a:t>No se incluyen variables clave como ingreso, rama de actividad o tipo de ocupación.</a:t>
            </a:r>
          </a:p>
          <a:p>
            <a:pPr marL="285750" indent="-285750">
              <a:buFont typeface="Arial" panose="020B0604020202020204" pitchFamily="34" charset="0"/>
              <a:buChar char="•"/>
            </a:pPr>
            <a:r>
              <a:rPr lang="es-MX" sz="1750" dirty="0">
                <a:latin typeface="Times New Roman" panose="02020603050405020304" pitchFamily="18" charset="0"/>
                <a:cs typeface="Times New Roman" panose="02020603050405020304" pitchFamily="18" charset="0"/>
              </a:rPr>
              <a:t>Posible sesgo de autodeclaración en la condición laboral.</a:t>
            </a:r>
          </a:p>
          <a:p>
            <a:pPr marL="285750" indent="-285750">
              <a:buFont typeface="Arial" panose="020B0604020202020204" pitchFamily="34" charset="0"/>
              <a:buChar char="•"/>
            </a:pPr>
            <a:r>
              <a:rPr lang="es-MX" sz="1750" dirty="0">
                <a:latin typeface="Times New Roman" panose="02020603050405020304" pitchFamily="18" charset="0"/>
                <a:cs typeface="Times New Roman" panose="02020603050405020304" pitchFamily="18" charset="0"/>
              </a:rPr>
              <a:t>A pesar de estas limitaciones, los resultados son consistentes y robustos.</a:t>
            </a:r>
          </a:p>
          <a:p>
            <a:pPr marL="285750" indent="-285750">
              <a:buFont typeface="Arial" panose="020B0604020202020204" pitchFamily="34" charset="0"/>
              <a:buChar char="•"/>
            </a:pPr>
            <a:endParaRPr lang="es-MX" dirty="0"/>
          </a:p>
          <a:p>
            <a:endParaRPr lang="es-AR" dirty="0"/>
          </a:p>
        </p:txBody>
      </p:sp>
    </p:spTree>
    <p:extLst>
      <p:ext uri="{BB962C8B-B14F-4D97-AF65-F5344CB8AC3E}">
        <p14:creationId xmlns:p14="http://schemas.microsoft.com/office/powerpoint/2010/main" val="2742311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 Texto&#10;&#10;El contenido generado por IA puede ser incorrecto.">
            <a:extLst>
              <a:ext uri="{FF2B5EF4-FFF2-40B4-BE49-F238E27FC236}">
                <a16:creationId xmlns:a16="http://schemas.microsoft.com/office/drawing/2014/main" id="{4B6043CF-B309-3195-37D8-AEB23D9CEB89}"/>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CuadroTexto 3">
            <a:extLst>
              <a:ext uri="{FF2B5EF4-FFF2-40B4-BE49-F238E27FC236}">
                <a16:creationId xmlns:a16="http://schemas.microsoft.com/office/drawing/2014/main" id="{BF4ECB41-D8AD-D0EA-A549-8AD8F147C385}"/>
              </a:ext>
            </a:extLst>
          </p:cNvPr>
          <p:cNvSpPr txBox="1"/>
          <p:nvPr/>
        </p:nvSpPr>
        <p:spPr>
          <a:xfrm>
            <a:off x="326572" y="1105287"/>
            <a:ext cx="11332029" cy="4647426"/>
          </a:xfrm>
          <a:prstGeom prst="rect">
            <a:avLst/>
          </a:prstGeom>
          <a:noFill/>
        </p:spPr>
        <p:txBody>
          <a:bodyPr wrap="square" rtlCol="0">
            <a:spAutoFit/>
          </a:bodyPr>
          <a:lstStyle/>
          <a:p>
            <a:r>
              <a:rPr lang="es-AR" sz="2000" b="1" dirty="0">
                <a:latin typeface="Times New Roman" panose="02020603050405020304" pitchFamily="18" charset="0"/>
                <a:cs typeface="Times New Roman" panose="02020603050405020304" pitchFamily="18" charset="0"/>
              </a:rPr>
              <a:t>Conclusiones del estudio</a:t>
            </a:r>
          </a:p>
          <a:p>
            <a:endParaRPr lang="es-AR" sz="2000" dirty="0">
              <a:latin typeface="Times New Roman" panose="02020603050405020304" pitchFamily="18" charset="0"/>
              <a:cs typeface="Times New Roman" panose="02020603050405020304" pitchFamily="18" charset="0"/>
            </a:endParaRPr>
          </a:p>
          <a:p>
            <a:r>
              <a:rPr lang="es-MX" sz="2000" b="1" dirty="0">
                <a:latin typeface="Times New Roman" panose="02020603050405020304" pitchFamily="18" charset="0"/>
                <a:cs typeface="Times New Roman" panose="02020603050405020304" pitchFamily="18" charset="0"/>
              </a:rPr>
              <a:t>Implicancias</a:t>
            </a:r>
            <a:endParaRPr lang="es-MX"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La educación funciona como </a:t>
            </a:r>
            <a:r>
              <a:rPr lang="es-MX" sz="2000" b="1" dirty="0">
                <a:latin typeface="Times New Roman" panose="02020603050405020304" pitchFamily="18" charset="0"/>
                <a:cs typeface="Times New Roman" panose="02020603050405020304" pitchFamily="18" charset="0"/>
              </a:rPr>
              <a:t>mecanismo protector</a:t>
            </a:r>
            <a:r>
              <a:rPr lang="es-MX" sz="2000" dirty="0">
                <a:latin typeface="Times New Roman" panose="02020603050405020304" pitchFamily="18" charset="0"/>
                <a:cs typeface="Times New Roman" panose="02020603050405020304" pitchFamily="18" charset="0"/>
              </a:rPr>
              <a:t> frente a la informalidad.</a:t>
            </a:r>
          </a:p>
          <a:p>
            <a:pPr marL="285750" indent="-28575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Políticas que impulsen años educativos completos pueden </a:t>
            </a:r>
            <a:r>
              <a:rPr lang="es-MX" sz="2000" b="1" dirty="0">
                <a:latin typeface="Times New Roman" panose="02020603050405020304" pitchFamily="18" charset="0"/>
                <a:cs typeface="Times New Roman" panose="02020603050405020304" pitchFamily="18" charset="0"/>
              </a:rPr>
              <a:t>reducir desigualdades de género</a:t>
            </a:r>
            <a:r>
              <a:rPr lang="es-MX"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Resultados útiles para diseñar intervenciones focalizadas según grupo educativo.</a:t>
            </a:r>
          </a:p>
          <a:p>
            <a:pPr marL="285750" indent="-285750">
              <a:buFont typeface="Arial" panose="020B0604020202020204" pitchFamily="34" charset="0"/>
              <a:buChar char="•"/>
            </a:pPr>
            <a:endParaRPr lang="es-MX" sz="2000" dirty="0">
              <a:latin typeface="Times New Roman" panose="02020603050405020304" pitchFamily="18" charset="0"/>
              <a:cs typeface="Times New Roman" panose="02020603050405020304" pitchFamily="18" charset="0"/>
            </a:endParaRPr>
          </a:p>
          <a:p>
            <a:r>
              <a:rPr lang="es-AR" sz="2000" b="1" dirty="0">
                <a:latin typeface="Times New Roman" panose="02020603050405020304" pitchFamily="18" charset="0"/>
                <a:cs typeface="Times New Roman" panose="02020603050405020304" pitchFamily="18" charset="0"/>
              </a:rPr>
              <a:t>Futuras líneas de investigación</a:t>
            </a:r>
            <a:endParaRPr lang="es-AR"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AR" sz="2000" dirty="0">
                <a:latin typeface="Times New Roman" panose="02020603050405020304" pitchFamily="18" charset="0"/>
                <a:cs typeface="Times New Roman" panose="02020603050405020304" pitchFamily="18" charset="0"/>
              </a:rPr>
              <a:t>Incorporar variables como ingresos, rama de actividad, tamaño de empresa.</a:t>
            </a:r>
          </a:p>
          <a:p>
            <a:pPr marL="285750" indent="-285750">
              <a:buFont typeface="Arial" panose="020B0604020202020204" pitchFamily="34" charset="0"/>
              <a:buChar char="•"/>
            </a:pPr>
            <a:r>
              <a:rPr lang="es-AR" sz="2000" dirty="0">
                <a:latin typeface="Times New Roman" panose="02020603050405020304" pitchFamily="18" charset="0"/>
                <a:cs typeface="Times New Roman" panose="02020603050405020304" pitchFamily="18" charset="0"/>
              </a:rPr>
              <a:t>Analizar diferencias por </a:t>
            </a:r>
            <a:r>
              <a:rPr lang="es-AR" sz="2000" b="1" dirty="0">
                <a:latin typeface="Times New Roman" panose="02020603050405020304" pitchFamily="18" charset="0"/>
                <a:cs typeface="Times New Roman" panose="02020603050405020304" pitchFamily="18" charset="0"/>
              </a:rPr>
              <a:t>tipo de ocupación</a:t>
            </a:r>
            <a:r>
              <a:rPr lang="es-AR" sz="2000" dirty="0">
                <a:latin typeface="Times New Roman" panose="02020603050405020304" pitchFamily="18" charset="0"/>
                <a:cs typeface="Times New Roman" panose="02020603050405020304" pitchFamily="18" charset="0"/>
              </a:rPr>
              <a:t> (cuentapropistas, asalariados, sector privado).</a:t>
            </a:r>
          </a:p>
          <a:p>
            <a:pPr marL="285750" indent="-285750">
              <a:buFont typeface="Arial" panose="020B0604020202020204" pitchFamily="34" charset="0"/>
              <a:buChar char="•"/>
            </a:pPr>
            <a:r>
              <a:rPr lang="es-AR" sz="2000" dirty="0">
                <a:latin typeface="Times New Roman" panose="02020603050405020304" pitchFamily="18" charset="0"/>
                <a:cs typeface="Times New Roman" panose="02020603050405020304" pitchFamily="18" charset="0"/>
              </a:rPr>
              <a:t>Explorar heterogeneidad entre </a:t>
            </a:r>
            <a:r>
              <a:rPr lang="es-AR" sz="2000" b="1" dirty="0">
                <a:latin typeface="Times New Roman" panose="02020603050405020304" pitchFamily="18" charset="0"/>
                <a:cs typeface="Times New Roman" panose="02020603050405020304" pitchFamily="18" charset="0"/>
              </a:rPr>
              <a:t>aglomerados</a:t>
            </a:r>
            <a:r>
              <a:rPr lang="es-AR" sz="2000" dirty="0">
                <a:latin typeface="Times New Roman" panose="02020603050405020304" pitchFamily="18" charset="0"/>
                <a:cs typeface="Times New Roman" panose="02020603050405020304" pitchFamily="18" charset="0"/>
              </a:rPr>
              <a:t> del país.</a:t>
            </a:r>
          </a:p>
          <a:p>
            <a:pPr marL="285750" indent="-285750">
              <a:buFont typeface="Arial" panose="020B0604020202020204" pitchFamily="34" charset="0"/>
              <a:buChar char="•"/>
            </a:pPr>
            <a:r>
              <a:rPr lang="es-AR" sz="2000" dirty="0">
                <a:latin typeface="Times New Roman" panose="02020603050405020304" pitchFamily="18" charset="0"/>
                <a:cs typeface="Times New Roman" panose="02020603050405020304" pitchFamily="18" charset="0"/>
              </a:rPr>
              <a:t>Extender a múltiples trimestres para estudiar tendencias temporales.</a:t>
            </a:r>
          </a:p>
          <a:p>
            <a:pPr marL="285750" indent="-285750">
              <a:buFont typeface="Arial" panose="020B0604020202020204" pitchFamily="34" charset="0"/>
              <a:buChar char="•"/>
            </a:pPr>
            <a:r>
              <a:rPr lang="es-AR" sz="2000" dirty="0">
                <a:latin typeface="Times New Roman" panose="02020603050405020304" pitchFamily="18" charset="0"/>
                <a:cs typeface="Times New Roman" panose="02020603050405020304" pitchFamily="18" charset="0"/>
              </a:rPr>
              <a:t>Probar modelos avanzados (probit, random forest, modelos jerárquicos).</a:t>
            </a:r>
          </a:p>
          <a:p>
            <a:pPr marL="285750" indent="-285750">
              <a:buFont typeface="Arial" panose="020B0604020202020204" pitchFamily="34" charset="0"/>
              <a:buChar char="•"/>
            </a:pPr>
            <a:endParaRPr lang="es-MX" dirty="0"/>
          </a:p>
          <a:p>
            <a:endParaRPr lang="es-AR" dirty="0"/>
          </a:p>
        </p:txBody>
      </p:sp>
    </p:spTree>
    <p:extLst>
      <p:ext uri="{BB962C8B-B14F-4D97-AF65-F5344CB8AC3E}">
        <p14:creationId xmlns:p14="http://schemas.microsoft.com/office/powerpoint/2010/main" val="198889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ontexto y objetivo del estudio&#10;&#10;Contenido:&#10;&#10;El trabajo analiza los determinantes de la informalidad laboral en Argentina utilizando microdatos de la EPH (T3 2024).&#10;&#10;El foco está puesto en cómo varía la informalidad según sexo, edad y nivel educativo.&#10;&#10;El objetivo general es evaluar si ciertos grupos presentan mayor riesgo de informalidad y cuantificar estas brechas.&#10;&#10;Este análisis permite comprender patrones estructurales del mercado laboral relevantes para políticas públicas.">
            <a:extLst>
              <a:ext uri="{FF2B5EF4-FFF2-40B4-BE49-F238E27FC236}">
                <a16:creationId xmlns:a16="http://schemas.microsoft.com/office/drawing/2014/main" id="{A661DB68-01DB-2633-FCB3-1ECCD7A115D9}"/>
              </a:ext>
            </a:extLst>
          </p:cNvPr>
          <p:cNvPicPr>
            <a:picLocks noChangeAspect="1"/>
          </p:cNvPicPr>
          <p:nvPr/>
        </p:nvPicPr>
        <p:blipFill>
          <a:blip r:embed="rId3">
            <a:alphaModFix amt="1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67AD2F6F-1649-CF0A-3121-2464814BF2AB}"/>
              </a:ext>
            </a:extLst>
          </p:cNvPr>
          <p:cNvSpPr txBox="1"/>
          <p:nvPr/>
        </p:nvSpPr>
        <p:spPr>
          <a:xfrm>
            <a:off x="206828" y="1094325"/>
            <a:ext cx="11560629" cy="4370427"/>
          </a:xfrm>
          <a:prstGeom prst="rect">
            <a:avLst/>
          </a:prstGeom>
          <a:noFill/>
        </p:spPr>
        <p:txBody>
          <a:bodyPr wrap="square" rtlCol="0">
            <a:spAutoFit/>
          </a:bodyPr>
          <a:lstStyle/>
          <a:p>
            <a:pPr algn="just"/>
            <a:r>
              <a:rPr lang="es-MX" sz="2600" b="1" dirty="0">
                <a:latin typeface="Times New Roman" panose="02020603050405020304" pitchFamily="18" charset="0"/>
                <a:cs typeface="Times New Roman" panose="02020603050405020304" pitchFamily="18" charset="0"/>
              </a:rPr>
              <a:t>Contexto y objetivo del estudio</a:t>
            </a:r>
          </a:p>
          <a:p>
            <a:pPr algn="just"/>
            <a:r>
              <a:rPr lang="es-MX" sz="2600" b="1" dirty="0">
                <a:latin typeface="Times New Roman" panose="02020603050405020304" pitchFamily="18" charset="0"/>
                <a:cs typeface="Times New Roman" panose="02020603050405020304" pitchFamily="18" charset="0"/>
              </a:rPr>
              <a:t>Descripción:</a:t>
            </a:r>
            <a:endParaRPr lang="es-MX" sz="2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El trabajo analiza los </a:t>
            </a:r>
            <a:r>
              <a:rPr lang="es-MX" sz="2600" b="1" dirty="0">
                <a:latin typeface="Times New Roman" panose="02020603050405020304" pitchFamily="18" charset="0"/>
                <a:cs typeface="Times New Roman" panose="02020603050405020304" pitchFamily="18" charset="0"/>
              </a:rPr>
              <a:t>determinantes de la informalidad laboral en Argentina</a:t>
            </a:r>
            <a:r>
              <a:rPr lang="es-MX" sz="2600" dirty="0">
                <a:latin typeface="Times New Roman" panose="02020603050405020304" pitchFamily="18" charset="0"/>
                <a:cs typeface="Times New Roman" panose="02020603050405020304" pitchFamily="18" charset="0"/>
              </a:rPr>
              <a:t> utilizando microdatos de la </a:t>
            </a:r>
            <a:r>
              <a:rPr lang="es-MX" sz="2600" b="1" dirty="0">
                <a:latin typeface="Times New Roman" panose="02020603050405020304" pitchFamily="18" charset="0"/>
                <a:cs typeface="Times New Roman" panose="02020603050405020304" pitchFamily="18" charset="0"/>
              </a:rPr>
              <a:t>EPH (T3 2024)</a:t>
            </a:r>
            <a:r>
              <a:rPr lang="es-MX" sz="26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El foco está puesto en cómo varía la informalidad según </a:t>
            </a:r>
            <a:r>
              <a:rPr lang="es-MX" sz="2600" b="1" dirty="0">
                <a:latin typeface="Times New Roman" panose="02020603050405020304" pitchFamily="18" charset="0"/>
                <a:cs typeface="Times New Roman" panose="02020603050405020304" pitchFamily="18" charset="0"/>
              </a:rPr>
              <a:t>sexo, edad y nivel educativo</a:t>
            </a:r>
            <a:r>
              <a:rPr lang="es-MX" sz="26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El objetivo general es </a:t>
            </a:r>
            <a:r>
              <a:rPr lang="es-MX" sz="2600" b="1" dirty="0">
                <a:latin typeface="Times New Roman" panose="02020603050405020304" pitchFamily="18" charset="0"/>
                <a:cs typeface="Times New Roman" panose="02020603050405020304" pitchFamily="18" charset="0"/>
              </a:rPr>
              <a:t>evaluar si ciertos grupos presentan mayor riesgo de informalidad</a:t>
            </a:r>
            <a:r>
              <a:rPr lang="es-MX" sz="2600" dirty="0">
                <a:latin typeface="Times New Roman" panose="02020603050405020304" pitchFamily="18" charset="0"/>
                <a:cs typeface="Times New Roman" panose="02020603050405020304" pitchFamily="18" charset="0"/>
              </a:rPr>
              <a:t> y cuantificar estas brechas.</a:t>
            </a:r>
          </a:p>
          <a:p>
            <a:pPr marL="285750" indent="-285750" algn="just">
              <a:buFont typeface="Arial" panose="020B0604020202020204" pitchFamily="34" charset="0"/>
              <a:buChar char="•"/>
            </a:pPr>
            <a:r>
              <a:rPr lang="es-MX" sz="2600" dirty="0">
                <a:latin typeface="Times New Roman" panose="02020603050405020304" pitchFamily="18" charset="0"/>
                <a:cs typeface="Times New Roman" panose="02020603050405020304" pitchFamily="18" charset="0"/>
              </a:rPr>
              <a:t>Este análisis permite comprender </a:t>
            </a:r>
            <a:r>
              <a:rPr lang="es-MX" sz="2600" b="1" dirty="0">
                <a:latin typeface="Times New Roman" panose="02020603050405020304" pitchFamily="18" charset="0"/>
                <a:cs typeface="Times New Roman" panose="02020603050405020304" pitchFamily="18" charset="0"/>
              </a:rPr>
              <a:t>patrones estructurales del mercado laboral</a:t>
            </a:r>
            <a:r>
              <a:rPr lang="es-MX" sz="2600" dirty="0">
                <a:latin typeface="Times New Roman" panose="02020603050405020304" pitchFamily="18" charset="0"/>
                <a:cs typeface="Times New Roman" panose="02020603050405020304" pitchFamily="18" charset="0"/>
              </a:rPr>
              <a:t> relevantes para políticas públicas.</a:t>
            </a:r>
          </a:p>
          <a:p>
            <a:endParaRPr lang="es-AR" dirty="0"/>
          </a:p>
        </p:txBody>
      </p:sp>
    </p:spTree>
    <p:extLst>
      <p:ext uri="{BB962C8B-B14F-4D97-AF65-F5344CB8AC3E}">
        <p14:creationId xmlns:p14="http://schemas.microsoft.com/office/powerpoint/2010/main" val="3631999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B2821F-790F-DCB1-31F8-F5CDA3E9F231}"/>
              </a:ext>
            </a:extLst>
          </p:cNvPr>
          <p:cNvSpPr>
            <a:spLocks noGrp="1"/>
          </p:cNvSpPr>
          <p:nvPr>
            <p:ph type="ctrTitle"/>
          </p:nvPr>
        </p:nvSpPr>
        <p:spPr>
          <a:xfrm>
            <a:off x="1524000" y="1665514"/>
            <a:ext cx="9144000" cy="3135086"/>
          </a:xfrm>
        </p:spPr>
        <p:txBody>
          <a:bodyPr anchor="ctr">
            <a:noAutofit/>
          </a:bodyPr>
          <a:lstStyle/>
          <a:p>
            <a:pPr algn="l" defTabSz="432000">
              <a:spcBef>
                <a:spcPts val="120"/>
              </a:spcBef>
              <a:spcAft>
                <a:spcPts val="120"/>
              </a:spcAft>
            </a:pPr>
            <a:r>
              <a:rPr lang="es-MX" sz="3500" b="1" dirty="0">
                <a:latin typeface="Times New Roman" panose="02020603050405020304" pitchFamily="18" charset="0"/>
                <a:cs typeface="Times New Roman" panose="02020603050405020304" pitchFamily="18" charset="0"/>
              </a:rPr>
              <a:t>Hipótesis del estudio</a:t>
            </a:r>
            <a:br>
              <a:rPr lang="es-MX" sz="3500" dirty="0">
                <a:latin typeface="Times New Roman" panose="02020603050405020304" pitchFamily="18" charset="0"/>
                <a:cs typeface="Times New Roman" panose="02020603050405020304" pitchFamily="18" charset="0"/>
              </a:rPr>
            </a:br>
            <a:r>
              <a:rPr lang="es-MX" sz="3500" dirty="0">
                <a:latin typeface="Times New Roman" panose="02020603050405020304" pitchFamily="18" charset="0"/>
                <a:cs typeface="Times New Roman" panose="02020603050405020304" pitchFamily="18" charset="0"/>
              </a:rPr>
              <a:t>A mayor nivel educativo, menor es la probabilidad de trabajar en la economía informal entre trabajadores urbanos de 18–64 años; este efecto es más fuerte para mujeres que para hombres</a:t>
            </a:r>
            <a:r>
              <a:rPr lang="es-MX" sz="3500" dirty="0"/>
              <a:t>.</a:t>
            </a:r>
            <a:endParaRPr lang="es-AR" sz="3500" dirty="0"/>
          </a:p>
        </p:txBody>
      </p:sp>
      <p:pic>
        <p:nvPicPr>
          <p:cNvPr id="28" name="Imagen 27" descr="Imagen que contiene Texto&#10;&#10;El contenido generado por IA puede ser incorrecto.">
            <a:extLst>
              <a:ext uri="{FF2B5EF4-FFF2-40B4-BE49-F238E27FC236}">
                <a16:creationId xmlns:a16="http://schemas.microsoft.com/office/drawing/2014/main" id="{67DAC883-CA98-462C-DEA7-5A4D58938400}"/>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7488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10;&#10;El contenido generado por IA puede ser incorrecto.">
            <a:extLst>
              <a:ext uri="{FF2B5EF4-FFF2-40B4-BE49-F238E27FC236}">
                <a16:creationId xmlns:a16="http://schemas.microsoft.com/office/drawing/2014/main" id="{6922BEE9-6EB6-928C-CAD0-BA45BB97E3C2}"/>
              </a:ext>
            </a:extLst>
          </p:cNvPr>
          <p:cNvPicPr>
            <a:picLocks noChangeAspect="1"/>
          </p:cNvPicPr>
          <p:nvPr/>
        </p:nvPicPr>
        <p:blipFill>
          <a:blip r:embed="rId3">
            <a:alphaModFix amt="5000"/>
            <a:extLst>
              <a:ext uri="{28A0092B-C50C-407E-A947-70E740481C1C}">
                <a14:useLocalDpi xmlns:a14="http://schemas.microsoft.com/office/drawing/2010/main" val="0"/>
              </a:ext>
            </a:extLst>
          </a:blip>
          <a:srcRect b="7768"/>
          <a:stretch>
            <a:fillRect/>
          </a:stretch>
        </p:blipFill>
        <p:spPr>
          <a:xfrm>
            <a:off x="0" y="-163285"/>
            <a:ext cx="12192000" cy="6858000"/>
          </a:xfrm>
          <a:prstGeom prst="rect">
            <a:avLst/>
          </a:prstGeom>
        </p:spPr>
      </p:pic>
      <p:sp>
        <p:nvSpPr>
          <p:cNvPr id="7" name="CuadroTexto 6">
            <a:extLst>
              <a:ext uri="{FF2B5EF4-FFF2-40B4-BE49-F238E27FC236}">
                <a16:creationId xmlns:a16="http://schemas.microsoft.com/office/drawing/2014/main" id="{B273B27B-39F6-813D-64BE-59BFA8D43B60}"/>
              </a:ext>
            </a:extLst>
          </p:cNvPr>
          <p:cNvSpPr txBox="1"/>
          <p:nvPr/>
        </p:nvSpPr>
        <p:spPr>
          <a:xfrm>
            <a:off x="250372" y="163285"/>
            <a:ext cx="11451770" cy="6832640"/>
          </a:xfrm>
          <a:prstGeom prst="rect">
            <a:avLst/>
          </a:prstGeom>
          <a:noFill/>
        </p:spPr>
        <p:txBody>
          <a:bodyPr wrap="square" rtlCol="0">
            <a:spAutoFit/>
          </a:bodyPr>
          <a:lstStyle/>
          <a:p>
            <a:r>
              <a:rPr lang="es-AR" sz="2000" b="1" dirty="0">
                <a:latin typeface="Times New Roman" panose="02020603050405020304" pitchFamily="18" charset="0"/>
                <a:cs typeface="Times New Roman" panose="02020603050405020304" pitchFamily="18" charset="0"/>
              </a:rPr>
              <a:t>Diseño metodológico del estudio</a:t>
            </a:r>
          </a:p>
          <a:p>
            <a:endParaRPr lang="es-MX"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Base de datos:</a:t>
            </a:r>
            <a:r>
              <a:rPr lang="es-MX" sz="2000" dirty="0">
                <a:latin typeface="Times New Roman" panose="02020603050405020304" pitchFamily="18" charset="0"/>
                <a:cs typeface="Times New Roman" panose="02020603050405020304" pitchFamily="18" charset="0"/>
              </a:rPr>
              <a:t> Microdatos de la </a:t>
            </a:r>
            <a:r>
              <a:rPr lang="es-MX" sz="2000" i="1" dirty="0">
                <a:latin typeface="Times New Roman" panose="02020603050405020304" pitchFamily="18" charset="0"/>
                <a:cs typeface="Times New Roman" panose="02020603050405020304" pitchFamily="18" charset="0"/>
              </a:rPr>
              <a:t>EPH – T3 2024</a:t>
            </a:r>
            <a:r>
              <a:rPr lang="es-MX" sz="2000" dirty="0">
                <a:latin typeface="Times New Roman" panose="02020603050405020304" pitchFamily="18" charset="0"/>
                <a:cs typeface="Times New Roman" panose="02020603050405020304" pitchFamily="18" charset="0"/>
              </a:rPr>
              <a:t>, población urbana de 18–64 años.</a:t>
            </a:r>
          </a:p>
          <a:p>
            <a:endParaRPr lang="es-MX"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Preparación de datos:</a:t>
            </a:r>
            <a:endParaRPr lang="es-MX"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Filtrado de población objetivo.</a:t>
            </a:r>
          </a:p>
          <a:p>
            <a:pPr marL="800100" lvl="1" indent="-34290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Creación de variables (nivel educativo, grupos etarios, informalidad).</a:t>
            </a:r>
          </a:p>
          <a:p>
            <a:pPr marL="800100" lvl="1" indent="-34290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Revisión de datos faltantes y outliers.</a:t>
            </a:r>
          </a:p>
          <a:p>
            <a:pPr marL="800100" lvl="1" indent="-342900">
              <a:buFont typeface="Arial" panose="020B0604020202020204" pitchFamily="34" charset="0"/>
              <a:buChar char="•"/>
            </a:pPr>
            <a:endParaRPr lang="es-MX"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Análisis exploratorio (EDA):</a:t>
            </a:r>
            <a:r>
              <a:rPr lang="es-MX" sz="2000" dirty="0">
                <a:latin typeface="Times New Roman" panose="02020603050405020304" pitchFamily="18" charset="0"/>
                <a:cs typeface="Times New Roman" panose="02020603050405020304" pitchFamily="18" charset="0"/>
              </a:rPr>
              <a:t> Estadísticas descriptivas y primer diagnóstico de informalidad por sexo, edad y educación.</a:t>
            </a:r>
          </a:p>
          <a:p>
            <a:pPr marL="342900" indent="-342900">
              <a:buFont typeface="Arial" panose="020B0604020202020204" pitchFamily="34" charset="0"/>
              <a:buChar char="•"/>
            </a:pPr>
            <a:endParaRPr lang="es-MX"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Análisis inferencial:</a:t>
            </a:r>
            <a:endParaRPr lang="es-MX"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Test de diferencias de proporciones.</a:t>
            </a:r>
          </a:p>
          <a:p>
            <a:pPr marL="800100" lvl="1" indent="-34290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Modelo de </a:t>
            </a:r>
            <a:r>
              <a:rPr lang="es-MX" sz="2000" b="1" dirty="0">
                <a:latin typeface="Times New Roman" panose="02020603050405020304" pitchFamily="18" charset="0"/>
                <a:cs typeface="Times New Roman" panose="02020603050405020304" pitchFamily="18" charset="0"/>
              </a:rPr>
              <a:t>Regresión logística</a:t>
            </a:r>
            <a:r>
              <a:rPr lang="es-MX" sz="2000" dirty="0">
                <a:latin typeface="Times New Roman" panose="02020603050405020304" pitchFamily="18" charset="0"/>
                <a:cs typeface="Times New Roman" panose="02020603050405020304" pitchFamily="18" charset="0"/>
              </a:rPr>
              <a:t> con interacción por sexo.</a:t>
            </a:r>
          </a:p>
          <a:p>
            <a:pPr marL="800100" lvl="1" indent="-342900">
              <a:buFont typeface="Arial" panose="020B0604020202020204" pitchFamily="34" charset="0"/>
              <a:buChar char="•"/>
            </a:pPr>
            <a:endParaRPr lang="es-MX"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Visualizaciones editorializadas:</a:t>
            </a:r>
            <a:endParaRPr lang="es-MX"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Gráfico 1:</a:t>
            </a:r>
            <a:r>
              <a:rPr lang="es-MX" sz="2000" dirty="0">
                <a:latin typeface="Times New Roman" panose="02020603050405020304" pitchFamily="18" charset="0"/>
                <a:cs typeface="Times New Roman" panose="02020603050405020304" pitchFamily="18" charset="0"/>
              </a:rPr>
              <a:t> Informalidad por grupo de edad y sexo → </a:t>
            </a:r>
            <a:r>
              <a:rPr lang="es-MX" sz="2000" i="1" dirty="0">
                <a:latin typeface="Times New Roman" panose="02020603050405020304" pitchFamily="18" charset="0"/>
                <a:cs typeface="Times New Roman" panose="02020603050405020304" pitchFamily="18" charset="0"/>
              </a:rPr>
              <a:t>muestra cómo evoluciona la informalidad a lo largo del ciclo de vida laboral y la brecha de género</a:t>
            </a:r>
            <a:r>
              <a:rPr lang="es-MX" sz="20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Gráfico 2:</a:t>
            </a:r>
            <a:r>
              <a:rPr lang="es-MX" sz="2000" dirty="0">
                <a:latin typeface="Times New Roman" panose="02020603050405020304" pitchFamily="18" charset="0"/>
                <a:cs typeface="Times New Roman" panose="02020603050405020304" pitchFamily="18" charset="0"/>
              </a:rPr>
              <a:t> Probabilidad predicha según nivel educativo y sexo → </a:t>
            </a:r>
            <a:r>
              <a:rPr lang="es-MX" sz="2000" i="1" dirty="0">
                <a:latin typeface="Times New Roman" panose="02020603050405020304" pitchFamily="18" charset="0"/>
                <a:cs typeface="Times New Roman" panose="02020603050405020304" pitchFamily="18" charset="0"/>
              </a:rPr>
              <a:t>evidencia el efecto del nivel educativo en la informalidad y su mayor impacto en mujeres</a:t>
            </a:r>
            <a:r>
              <a:rPr lang="es-MX" sz="2000" dirty="0">
                <a:latin typeface="Times New Roman" panose="02020603050405020304" pitchFamily="18" charset="0"/>
                <a:cs typeface="Times New Roman" panose="02020603050405020304" pitchFamily="18" charset="0"/>
              </a:rPr>
              <a:t>.</a:t>
            </a:r>
          </a:p>
          <a:p>
            <a:endParaRPr lang="es-AR" dirty="0"/>
          </a:p>
        </p:txBody>
      </p:sp>
    </p:spTree>
    <p:extLst>
      <p:ext uri="{BB962C8B-B14F-4D97-AF65-F5344CB8AC3E}">
        <p14:creationId xmlns:p14="http://schemas.microsoft.com/office/powerpoint/2010/main" val="693541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cono&#10;&#10;El contenido generado por IA puede ser incorrecto.">
            <a:extLst>
              <a:ext uri="{FF2B5EF4-FFF2-40B4-BE49-F238E27FC236}">
                <a16:creationId xmlns:a16="http://schemas.microsoft.com/office/drawing/2014/main" id="{59C97890-978E-780A-CB12-EEA2B88EDA5D}"/>
              </a:ext>
            </a:extLst>
          </p:cNvPr>
          <p:cNvPicPr>
            <a:picLocks noChangeAspect="1"/>
          </p:cNvPicPr>
          <p:nvPr/>
        </p:nvPicPr>
        <p:blipFill>
          <a:blip r:embed="rId2">
            <a:alphaModFix amt="10000"/>
            <a:extLst>
              <a:ext uri="{28A0092B-C50C-407E-A947-70E740481C1C}">
                <a14:useLocalDpi xmlns:a14="http://schemas.microsoft.com/office/drawing/2010/main" val="0"/>
              </a:ext>
            </a:extLst>
          </a:blip>
          <a:srcRect b="10794"/>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4BA159D0-2C5D-7091-98AD-2737BB570DEA}"/>
              </a:ext>
            </a:extLst>
          </p:cNvPr>
          <p:cNvSpPr txBox="1"/>
          <p:nvPr/>
        </p:nvSpPr>
        <p:spPr>
          <a:xfrm>
            <a:off x="315686" y="363915"/>
            <a:ext cx="11332029" cy="6032421"/>
          </a:xfrm>
          <a:prstGeom prst="rect">
            <a:avLst/>
          </a:prstGeom>
          <a:noFill/>
        </p:spPr>
        <p:txBody>
          <a:bodyPr wrap="square" rtlCol="0">
            <a:spAutoFit/>
          </a:bodyPr>
          <a:lstStyle/>
          <a:p>
            <a:r>
              <a:rPr lang="es-MX" sz="2400" b="1" dirty="0">
                <a:latin typeface="Times New Roman" panose="02020603050405020304" pitchFamily="18" charset="0"/>
                <a:cs typeface="Times New Roman" panose="02020603050405020304" pitchFamily="18" charset="0"/>
              </a:rPr>
              <a:t>Preparación de datos</a:t>
            </a:r>
          </a:p>
          <a:p>
            <a:endParaRPr lang="es-MX"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s-MX" sz="2400" dirty="0">
                <a:latin typeface="Times New Roman" panose="02020603050405020304" pitchFamily="18" charset="0"/>
                <a:cs typeface="Times New Roman" panose="02020603050405020304" pitchFamily="18" charset="0"/>
              </a:rPr>
              <a:t>Filtro de población objetivo: ocupados urbanos de 18–64 años.</a:t>
            </a:r>
          </a:p>
          <a:p>
            <a:pPr marL="457200" indent="-457200">
              <a:buFont typeface="Arial" panose="020B0604020202020204" pitchFamily="34" charset="0"/>
              <a:buChar char="•"/>
            </a:pPr>
            <a:r>
              <a:rPr lang="es-MX" sz="2400" dirty="0">
                <a:latin typeface="Times New Roman" panose="02020603050405020304" pitchFamily="18" charset="0"/>
                <a:cs typeface="Times New Roman" panose="02020603050405020304" pitchFamily="18" charset="0"/>
              </a:rPr>
              <a:t>Generación de variables clave:</a:t>
            </a:r>
          </a:p>
          <a:p>
            <a:pPr marL="914400" lvl="1" indent="-457200">
              <a:buFont typeface="Arial" panose="020B0604020202020204" pitchFamily="34" charset="0"/>
              <a:buChar char="•"/>
            </a:pPr>
            <a:r>
              <a:rPr lang="es-MX" sz="2400" dirty="0">
                <a:latin typeface="Times New Roman" panose="02020603050405020304" pitchFamily="18" charset="0"/>
                <a:cs typeface="Times New Roman" panose="02020603050405020304" pitchFamily="18" charset="0"/>
              </a:rPr>
              <a:t>Nivel educativo (agrupado).</a:t>
            </a:r>
          </a:p>
          <a:p>
            <a:pPr marL="914400" lvl="1" indent="-457200">
              <a:buFont typeface="Arial" panose="020B0604020202020204" pitchFamily="34" charset="0"/>
              <a:buChar char="•"/>
            </a:pPr>
            <a:r>
              <a:rPr lang="es-MX" sz="2400" dirty="0">
                <a:latin typeface="Times New Roman" panose="02020603050405020304" pitchFamily="18" charset="0"/>
                <a:cs typeface="Times New Roman" panose="02020603050405020304" pitchFamily="18" charset="0"/>
              </a:rPr>
              <a:t>Grupos etarios.</a:t>
            </a:r>
          </a:p>
          <a:p>
            <a:pPr marL="914400" lvl="1" indent="-457200">
              <a:buFont typeface="Arial" panose="020B0604020202020204" pitchFamily="34" charset="0"/>
              <a:buChar char="•"/>
            </a:pPr>
            <a:r>
              <a:rPr lang="es-MX" sz="2400" dirty="0">
                <a:latin typeface="Times New Roman" panose="02020603050405020304" pitchFamily="18" charset="0"/>
                <a:cs typeface="Times New Roman" panose="02020603050405020304" pitchFamily="18" charset="0"/>
              </a:rPr>
              <a:t>Condición de informalidad.</a:t>
            </a:r>
          </a:p>
          <a:p>
            <a:pPr marL="457200" indent="-457200">
              <a:buFont typeface="Arial" panose="020B0604020202020204" pitchFamily="34" charset="0"/>
              <a:buChar char="•"/>
            </a:pPr>
            <a:r>
              <a:rPr lang="es-MX" sz="2400" dirty="0">
                <a:latin typeface="Times New Roman" panose="02020603050405020304" pitchFamily="18" charset="0"/>
                <a:cs typeface="Times New Roman" panose="02020603050405020304" pitchFamily="18" charset="0"/>
              </a:rPr>
              <a:t>Revisión de datos faltantes y valores atípicos (</a:t>
            </a:r>
            <a:r>
              <a:rPr lang="es-MX" sz="2400" i="1" dirty="0">
                <a:latin typeface="Times New Roman" panose="02020603050405020304" pitchFamily="18" charset="0"/>
                <a:cs typeface="Times New Roman" panose="02020603050405020304" pitchFamily="18" charset="0"/>
              </a:rPr>
              <a:t>outliers</a:t>
            </a:r>
            <a:r>
              <a:rPr lang="es-MX" sz="24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s-MX" sz="2400" dirty="0">
                <a:latin typeface="Times New Roman" panose="02020603050405020304" pitchFamily="18" charset="0"/>
                <a:cs typeface="Times New Roman" panose="02020603050405020304" pitchFamily="18" charset="0"/>
              </a:rPr>
              <a:t>Construcción de la base “clean” para el análisis descriptivo e inferencial.</a:t>
            </a:r>
          </a:p>
          <a:p>
            <a:pPr marL="457200" indent="-457200">
              <a:buFont typeface="Arial" panose="020B0604020202020204" pitchFamily="34" charset="0"/>
              <a:buChar char="•"/>
            </a:pPr>
            <a:r>
              <a:rPr lang="es-MX" sz="2400" b="1" dirty="0">
                <a:latin typeface="Times New Roman" panose="02020603050405020304" pitchFamily="18" charset="0"/>
                <a:cs typeface="Times New Roman" panose="02020603050405020304" pitchFamily="18" charset="0"/>
              </a:rPr>
              <a:t>Variables del modelo (regresión logística):</a:t>
            </a:r>
            <a:br>
              <a:rPr lang="es-MX" sz="2400" dirty="0">
                <a:latin typeface="Times New Roman" panose="02020603050405020304" pitchFamily="18" charset="0"/>
                <a:cs typeface="Times New Roman" panose="02020603050405020304" pitchFamily="18" charset="0"/>
              </a:rPr>
            </a:br>
            <a:r>
              <a:rPr lang="es-MX" sz="2400" dirty="0">
                <a:latin typeface="Times New Roman" panose="02020603050405020304" pitchFamily="18" charset="0"/>
                <a:cs typeface="Times New Roman" panose="02020603050405020304" pitchFamily="18" charset="0"/>
              </a:rPr>
              <a:t>• </a:t>
            </a:r>
            <a:r>
              <a:rPr lang="es-MX" sz="2400" b="1" dirty="0">
                <a:latin typeface="Times New Roman" panose="02020603050405020304" pitchFamily="18" charset="0"/>
                <a:cs typeface="Times New Roman" panose="02020603050405020304" pitchFamily="18" charset="0"/>
              </a:rPr>
              <a:t>Variable dependiente:</a:t>
            </a:r>
            <a:r>
              <a:rPr lang="es-MX" sz="2400" dirty="0">
                <a:latin typeface="Times New Roman" panose="02020603050405020304" pitchFamily="18" charset="0"/>
                <a:cs typeface="Times New Roman" panose="02020603050405020304" pitchFamily="18" charset="0"/>
              </a:rPr>
              <a:t> condición de informalidad (1 = informal, 0 = formal).</a:t>
            </a:r>
            <a:br>
              <a:rPr lang="es-MX" sz="2400" dirty="0">
                <a:latin typeface="Times New Roman" panose="02020603050405020304" pitchFamily="18" charset="0"/>
                <a:cs typeface="Times New Roman" panose="02020603050405020304" pitchFamily="18" charset="0"/>
              </a:rPr>
            </a:br>
            <a:r>
              <a:rPr lang="es-MX" sz="2400" dirty="0">
                <a:latin typeface="Times New Roman" panose="02020603050405020304" pitchFamily="18" charset="0"/>
                <a:cs typeface="Times New Roman" panose="02020603050405020304" pitchFamily="18" charset="0"/>
              </a:rPr>
              <a:t>• </a:t>
            </a:r>
            <a:r>
              <a:rPr lang="es-MX" sz="2400" b="1" dirty="0">
                <a:latin typeface="Times New Roman" panose="02020603050405020304" pitchFamily="18" charset="0"/>
                <a:cs typeface="Times New Roman" panose="02020603050405020304" pitchFamily="18" charset="0"/>
              </a:rPr>
              <a:t>Variables independientes:</a:t>
            </a:r>
            <a:r>
              <a:rPr lang="es-MX" sz="2400" dirty="0">
                <a:latin typeface="Times New Roman" panose="02020603050405020304" pitchFamily="18" charset="0"/>
                <a:cs typeface="Times New Roman" panose="02020603050405020304" pitchFamily="18" charset="0"/>
              </a:rPr>
              <a:t> nivel educativo, sexo, interacción sexo×educación y edad.</a:t>
            </a:r>
          </a:p>
          <a:p>
            <a:pPr marL="457200" indent="-457200">
              <a:buFont typeface="Arial" panose="020B0604020202020204" pitchFamily="34" charset="0"/>
              <a:buChar char="•"/>
            </a:pPr>
            <a:r>
              <a:rPr lang="es-MX" sz="2400" b="1" dirty="0">
                <a:latin typeface="Times New Roman" panose="02020603050405020304" pitchFamily="18" charset="0"/>
                <a:cs typeface="Times New Roman" panose="02020603050405020304" pitchFamily="18" charset="0"/>
              </a:rPr>
              <a:t>Variables de control:</a:t>
            </a:r>
            <a:br>
              <a:rPr lang="es-MX" sz="2400" dirty="0">
                <a:latin typeface="Times New Roman" panose="02020603050405020304" pitchFamily="18" charset="0"/>
                <a:cs typeface="Times New Roman" panose="02020603050405020304" pitchFamily="18" charset="0"/>
              </a:rPr>
            </a:br>
            <a:r>
              <a:rPr lang="es-MX" sz="2400" dirty="0">
                <a:latin typeface="Times New Roman" panose="02020603050405020304" pitchFamily="18" charset="0"/>
                <a:cs typeface="Times New Roman" panose="02020603050405020304" pitchFamily="18" charset="0"/>
              </a:rPr>
              <a:t> Edad (continua) y aglomerado/región (para capturar diferencias estructurales del mercado laboral).</a:t>
            </a:r>
          </a:p>
          <a:p>
            <a:endParaRPr lang="es-AR"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945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Diagrama&#10;&#10;El contenido generado por IA puede ser incorrecto.">
            <a:extLst>
              <a:ext uri="{FF2B5EF4-FFF2-40B4-BE49-F238E27FC236}">
                <a16:creationId xmlns:a16="http://schemas.microsoft.com/office/drawing/2014/main" id="{0C901493-C3F9-AD39-5AFD-5902447EF316}"/>
              </a:ext>
            </a:extLst>
          </p:cNvPr>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1A49B1B9-01BA-C23A-93E7-466E1B271C09}"/>
              </a:ext>
            </a:extLst>
          </p:cNvPr>
          <p:cNvSpPr txBox="1"/>
          <p:nvPr/>
        </p:nvSpPr>
        <p:spPr>
          <a:xfrm>
            <a:off x="195942" y="895796"/>
            <a:ext cx="11756571" cy="5416868"/>
          </a:xfrm>
          <a:prstGeom prst="rect">
            <a:avLst/>
          </a:prstGeom>
          <a:noFill/>
        </p:spPr>
        <p:txBody>
          <a:bodyPr wrap="square" rtlCol="0">
            <a:spAutoFit/>
          </a:bodyPr>
          <a:lstStyle/>
          <a:p>
            <a:r>
              <a:rPr lang="es-MX" sz="2200" b="1" dirty="0">
                <a:latin typeface="Times New Roman" panose="02020603050405020304" pitchFamily="18" charset="0"/>
                <a:cs typeface="Times New Roman" panose="02020603050405020304" pitchFamily="18" charset="0"/>
              </a:rPr>
              <a:t>Análisis exploratorio de datos (EDA)</a:t>
            </a:r>
          </a:p>
          <a:p>
            <a:endParaRPr lang="es-MX"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s-MX" sz="2200" b="1" dirty="0">
                <a:latin typeface="Times New Roman" panose="02020603050405020304" pitchFamily="18" charset="0"/>
                <a:cs typeface="Times New Roman" panose="02020603050405020304" pitchFamily="18" charset="0"/>
              </a:rPr>
              <a:t>Identificación de variables relevantes:</a:t>
            </a:r>
            <a:r>
              <a:rPr lang="es-MX" sz="2200" dirty="0">
                <a:latin typeface="Times New Roman" panose="02020603050405020304" pitchFamily="18" charset="0"/>
                <a:cs typeface="Times New Roman" panose="02020603050405020304" pitchFamily="18" charset="0"/>
              </a:rPr>
              <a:t> sexo, edad y grupos de edad, nivel educativo (bajo/medio/alto), condición de informalidad, aglomerado/región.</a:t>
            </a:r>
          </a:p>
          <a:p>
            <a:pPr marL="342900" indent="-342900">
              <a:buFont typeface="Arial" panose="020B0604020202020204" pitchFamily="34" charset="0"/>
              <a:buChar char="•"/>
            </a:pPr>
            <a:r>
              <a:rPr lang="es-MX" sz="2200" b="1" dirty="0">
                <a:latin typeface="Times New Roman" panose="02020603050405020304" pitchFamily="18" charset="0"/>
                <a:cs typeface="Times New Roman" panose="02020603050405020304" pitchFamily="18" charset="0"/>
              </a:rPr>
              <a:t>Tipo de datos:</a:t>
            </a:r>
            <a:endParaRPr lang="es-MX" sz="22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s-MX" sz="2200" dirty="0">
                <a:latin typeface="Times New Roman" panose="02020603050405020304" pitchFamily="18" charset="0"/>
                <a:cs typeface="Times New Roman" panose="02020603050405020304" pitchFamily="18" charset="0"/>
              </a:rPr>
              <a:t>Edad: numérica continua.</a:t>
            </a:r>
          </a:p>
          <a:p>
            <a:pPr marL="800100" lvl="1" indent="-342900">
              <a:buFont typeface="Arial" panose="020B0604020202020204" pitchFamily="34" charset="0"/>
              <a:buChar char="•"/>
            </a:pPr>
            <a:r>
              <a:rPr lang="es-MX" sz="2200" dirty="0">
                <a:latin typeface="Times New Roman" panose="02020603050405020304" pitchFamily="18" charset="0"/>
                <a:cs typeface="Times New Roman" panose="02020603050405020304" pitchFamily="18" charset="0"/>
              </a:rPr>
              <a:t>Grupo de edad y nivel educativo: categóricas ordinales.</a:t>
            </a:r>
          </a:p>
          <a:p>
            <a:pPr marL="800100" lvl="1" indent="-342900">
              <a:buFont typeface="Arial" panose="020B0604020202020204" pitchFamily="34" charset="0"/>
              <a:buChar char="•"/>
            </a:pPr>
            <a:r>
              <a:rPr lang="es-MX" sz="2200" dirty="0">
                <a:latin typeface="Times New Roman" panose="02020603050405020304" pitchFamily="18" charset="0"/>
                <a:cs typeface="Times New Roman" panose="02020603050405020304" pitchFamily="18" charset="0"/>
              </a:rPr>
              <a:t>Sexo, informalidad y aglomerado: categóricas nominales.</a:t>
            </a:r>
          </a:p>
          <a:p>
            <a:pPr marL="342900" indent="-342900">
              <a:buFont typeface="Arial" panose="020B0604020202020204" pitchFamily="34" charset="0"/>
              <a:buChar char="•"/>
            </a:pPr>
            <a:r>
              <a:rPr lang="es-MX" sz="2200" b="1" dirty="0">
                <a:latin typeface="Times New Roman" panose="02020603050405020304" pitchFamily="18" charset="0"/>
                <a:cs typeface="Times New Roman" panose="02020603050405020304" pitchFamily="18" charset="0"/>
              </a:rPr>
              <a:t>Estructura general del dataset:</a:t>
            </a:r>
            <a:r>
              <a:rPr lang="es-MX" sz="2200" dirty="0">
                <a:latin typeface="Times New Roman" panose="02020603050405020304" pitchFamily="18" charset="0"/>
                <a:cs typeface="Times New Roman" panose="02020603050405020304" pitchFamily="18" charset="0"/>
              </a:rPr>
              <a:t> ≈20.000 ocupados urbanos de 18–64 años (EPH – T3 2024), con información completa en las variables clave.</a:t>
            </a:r>
          </a:p>
          <a:p>
            <a:pPr marL="342900" indent="-342900">
              <a:buFont typeface="Arial" panose="020B0604020202020204" pitchFamily="34" charset="0"/>
              <a:buChar char="•"/>
            </a:pPr>
            <a:r>
              <a:rPr lang="es-MX" sz="2200" b="1" dirty="0">
                <a:latin typeface="Times New Roman" panose="02020603050405020304" pitchFamily="18" charset="0"/>
                <a:cs typeface="Times New Roman" panose="02020603050405020304" pitchFamily="18" charset="0"/>
              </a:rPr>
              <a:t>Datos vacíos y outliers:</a:t>
            </a:r>
            <a:r>
              <a:rPr lang="es-MX" sz="2200" dirty="0">
                <a:latin typeface="Times New Roman" panose="02020603050405020304" pitchFamily="18" charset="0"/>
                <a:cs typeface="Times New Roman" panose="02020603050405020304" pitchFamily="18" charset="0"/>
              </a:rPr>
              <a:t> revisión de NAs por variable y detección de valores atípicos; se eliminan observaciones con NA en sexo, edad, nivel educativo o informalidad → pérdida muestral acotada.</a:t>
            </a:r>
          </a:p>
          <a:p>
            <a:pPr marL="342900" indent="-342900">
              <a:buFont typeface="Arial" panose="020B0604020202020204" pitchFamily="34" charset="0"/>
              <a:buChar char="•"/>
            </a:pPr>
            <a:r>
              <a:rPr lang="es-MX" sz="2200" b="1" dirty="0">
                <a:latin typeface="Times New Roman" panose="02020603050405020304" pitchFamily="18" charset="0"/>
                <a:cs typeface="Times New Roman" panose="02020603050405020304" pitchFamily="18" charset="0"/>
              </a:rPr>
              <a:t>Primeras observaciones:</a:t>
            </a:r>
            <a:r>
              <a:rPr lang="es-MX" sz="2200" dirty="0">
                <a:latin typeface="Times New Roman" panose="02020603050405020304" pitchFamily="18" charset="0"/>
                <a:cs typeface="Times New Roman" panose="02020603050405020304" pitchFamily="18" charset="0"/>
              </a:rPr>
              <a:t> mayor informalidad en mujeres y en los niveles educativos bajos; la informalidad disminuye con la edad, lo que orienta el análisis inferencial posterior.</a:t>
            </a:r>
          </a:p>
          <a:p>
            <a:pPr marL="342900" indent="-342900">
              <a:buFont typeface="Arial" panose="020B0604020202020204" pitchFamily="34" charset="0"/>
              <a:buChar char="•"/>
            </a:pPr>
            <a:endParaRPr lang="es-MX" sz="2000" dirty="0">
              <a:latin typeface="Times New Roman" panose="02020603050405020304" pitchFamily="18" charset="0"/>
              <a:cs typeface="Times New Roman" panose="02020603050405020304" pitchFamily="18" charset="0"/>
            </a:endParaRPr>
          </a:p>
          <a:p>
            <a:endParaRPr lang="es-AR" dirty="0"/>
          </a:p>
        </p:txBody>
      </p:sp>
    </p:spTree>
    <p:extLst>
      <p:ext uri="{BB962C8B-B14F-4D97-AF65-F5344CB8AC3E}">
        <p14:creationId xmlns:p14="http://schemas.microsoft.com/office/powerpoint/2010/main" val="102678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edificio, agua, barco, tabla&#10;&#10;El contenido generado por IA puede ser incorrecto.">
            <a:extLst>
              <a:ext uri="{FF2B5EF4-FFF2-40B4-BE49-F238E27FC236}">
                <a16:creationId xmlns:a16="http://schemas.microsoft.com/office/drawing/2014/main" id="{CAB40434-245F-321C-FD74-DB4F6094CDBC}"/>
              </a:ext>
            </a:extLst>
          </p:cNvPr>
          <p:cNvPicPr>
            <a:picLocks noChangeAspect="1"/>
          </p:cNvPicPr>
          <p:nvPr/>
        </p:nvPicPr>
        <p:blipFill>
          <a:blip r:embed="rId3">
            <a:alphaModFix amt="15000"/>
            <a:extLst>
              <a:ext uri="{28A0092B-C50C-407E-A947-70E740481C1C}">
                <a14:useLocalDpi xmlns:a14="http://schemas.microsoft.com/office/drawing/2010/main" val="0"/>
              </a:ext>
            </a:extLst>
          </a:blip>
          <a:srcRect l="3929"/>
          <a:stretch>
            <a:fillRect/>
          </a:stretch>
        </p:blipFill>
        <p:spPr>
          <a:xfrm>
            <a:off x="0" y="6260"/>
            <a:ext cx="12191998" cy="6858000"/>
          </a:xfrm>
          <a:prstGeom prst="rect">
            <a:avLst/>
          </a:prstGeom>
        </p:spPr>
      </p:pic>
      <p:sp>
        <p:nvSpPr>
          <p:cNvPr id="10" name="CuadroTexto 9">
            <a:extLst>
              <a:ext uri="{FF2B5EF4-FFF2-40B4-BE49-F238E27FC236}">
                <a16:creationId xmlns:a16="http://schemas.microsoft.com/office/drawing/2014/main" id="{87F8C004-1BF1-AE93-8391-9E31C2CA9587}"/>
              </a:ext>
            </a:extLst>
          </p:cNvPr>
          <p:cNvSpPr txBox="1"/>
          <p:nvPr/>
        </p:nvSpPr>
        <p:spPr>
          <a:xfrm>
            <a:off x="0" y="126003"/>
            <a:ext cx="12023270" cy="7386638"/>
          </a:xfrm>
          <a:prstGeom prst="rect">
            <a:avLst/>
          </a:prstGeom>
          <a:noFill/>
        </p:spPr>
        <p:txBody>
          <a:bodyPr wrap="square" rtlCol="0">
            <a:spAutoFit/>
          </a:bodyPr>
          <a:lstStyle/>
          <a:p>
            <a:r>
              <a:rPr lang="es-MX" sz="2000" b="1" dirty="0">
                <a:latin typeface="Times New Roman" panose="02020603050405020304" pitchFamily="18" charset="0"/>
                <a:cs typeface="Times New Roman" panose="02020603050405020304" pitchFamily="18" charset="0"/>
              </a:rPr>
              <a:t>Estadísticas descriptivas (EPH – T3 2024)</a:t>
            </a:r>
          </a:p>
          <a:p>
            <a:r>
              <a:rPr lang="es-MX" sz="2000" b="1" dirty="0">
                <a:latin typeface="Times New Roman" panose="02020603050405020304" pitchFamily="18" charset="0"/>
                <a:cs typeface="Times New Roman" panose="02020603050405020304" pitchFamily="18" charset="0"/>
              </a:rPr>
              <a:t>Estadísticas básicas</a:t>
            </a:r>
          </a:p>
          <a:p>
            <a:r>
              <a:rPr lang="es-MX" sz="2000" b="1" dirty="0">
                <a:latin typeface="Times New Roman" panose="02020603050405020304" pitchFamily="18" charset="0"/>
                <a:cs typeface="Times New Roman" panose="02020603050405020304" pitchFamily="18" charset="0"/>
              </a:rPr>
              <a:t>1. Medidas de tendencia central y dispersión (Edad)</a:t>
            </a:r>
          </a:p>
          <a:p>
            <a:pPr marL="285750" indent="-28575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Media:</a:t>
            </a:r>
            <a:r>
              <a:rPr lang="es-MX" sz="2000" dirty="0">
                <a:latin typeface="Times New Roman" panose="02020603050405020304" pitchFamily="18" charset="0"/>
                <a:cs typeface="Times New Roman" panose="02020603050405020304" pitchFamily="18" charset="0"/>
              </a:rPr>
              <a:t> 40 años</a:t>
            </a:r>
          </a:p>
          <a:p>
            <a:pPr marL="285750" indent="-28575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Mediana:</a:t>
            </a:r>
            <a:r>
              <a:rPr lang="es-MX" sz="2000" dirty="0">
                <a:latin typeface="Times New Roman" panose="02020603050405020304" pitchFamily="18" charset="0"/>
                <a:cs typeface="Times New Roman" panose="02020603050405020304" pitchFamily="18" charset="0"/>
              </a:rPr>
              <a:t> 40 años</a:t>
            </a:r>
          </a:p>
          <a:p>
            <a:pPr marL="285750" indent="-28575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Moda:</a:t>
            </a:r>
            <a:r>
              <a:rPr lang="es-MX" sz="2000" dirty="0">
                <a:latin typeface="Times New Roman" panose="02020603050405020304" pitchFamily="18" charset="0"/>
                <a:cs typeface="Times New Roman" panose="02020603050405020304" pitchFamily="18" charset="0"/>
              </a:rPr>
              <a:t> </a:t>
            </a:r>
            <a:r>
              <a:rPr lang="es-MX" sz="2000" i="1" dirty="0">
                <a:latin typeface="Times New Roman" panose="02020603050405020304" pitchFamily="18" charset="0"/>
                <a:cs typeface="Times New Roman" panose="02020603050405020304" pitchFamily="18" charset="0"/>
              </a:rPr>
              <a:t>38 años</a:t>
            </a:r>
            <a:r>
              <a:rPr lang="es-MX" sz="2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Desvío estándar:</a:t>
            </a:r>
            <a:r>
              <a:rPr lang="es-MX" sz="2000" dirty="0">
                <a:latin typeface="Times New Roman" panose="02020603050405020304" pitchFamily="18" charset="0"/>
                <a:cs typeface="Times New Roman" panose="02020603050405020304" pitchFamily="18" charset="0"/>
              </a:rPr>
              <a:t> 11,8</a:t>
            </a:r>
          </a:p>
          <a:p>
            <a:pPr marL="285750" indent="-28575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Rango intercuartílico (IQR):</a:t>
            </a:r>
            <a:r>
              <a:rPr lang="es-MX" sz="2000" dirty="0">
                <a:latin typeface="Times New Roman" panose="02020603050405020304" pitchFamily="18" charset="0"/>
                <a:cs typeface="Times New Roman" panose="02020603050405020304" pitchFamily="18" charset="0"/>
              </a:rPr>
              <a:t> 18 años</a:t>
            </a:r>
          </a:p>
          <a:p>
            <a:pPr marL="285750" indent="-285750">
              <a:buFont typeface="Arial" panose="020B0604020202020204" pitchFamily="34" charset="0"/>
              <a:buChar char="•"/>
            </a:pPr>
            <a:r>
              <a:rPr lang="es-MX" sz="2000" b="1" dirty="0">
                <a:latin typeface="Times New Roman" panose="02020603050405020304" pitchFamily="18" charset="0"/>
                <a:cs typeface="Times New Roman" panose="02020603050405020304" pitchFamily="18" charset="0"/>
              </a:rPr>
              <a:t>Mín–Máx:</a:t>
            </a:r>
            <a:r>
              <a:rPr lang="es-MX" sz="2000" dirty="0">
                <a:latin typeface="Times New Roman" panose="02020603050405020304" pitchFamily="18" charset="0"/>
                <a:cs typeface="Times New Roman" panose="02020603050405020304" pitchFamily="18" charset="0"/>
              </a:rPr>
              <a:t> 18–64 años</a:t>
            </a:r>
          </a:p>
          <a:p>
            <a:pPr marL="285750" indent="-285750">
              <a:buFont typeface="Arial" panose="020B0604020202020204" pitchFamily="34" charset="0"/>
              <a:buChar char="•"/>
            </a:pPr>
            <a:endParaRPr lang="es-MX" sz="2000" dirty="0">
              <a:latin typeface="Times New Roman" panose="02020603050405020304" pitchFamily="18" charset="0"/>
              <a:cs typeface="Times New Roman" panose="02020603050405020304" pitchFamily="18" charset="0"/>
            </a:endParaRPr>
          </a:p>
          <a:p>
            <a:r>
              <a:rPr lang="es-MX" sz="2000" b="1" dirty="0">
                <a:latin typeface="Times New Roman" panose="02020603050405020304" pitchFamily="18" charset="0"/>
                <a:cs typeface="Times New Roman" panose="02020603050405020304" pitchFamily="18" charset="0"/>
              </a:rPr>
              <a:t>2. Distribución de frecuencias (variables categóricas)</a:t>
            </a:r>
          </a:p>
          <a:p>
            <a:r>
              <a:rPr lang="es-MX" sz="2000" b="1" dirty="0">
                <a:latin typeface="Times New Roman" panose="02020603050405020304" pitchFamily="18" charset="0"/>
                <a:cs typeface="Times New Roman" panose="02020603050405020304" pitchFamily="18" charset="0"/>
              </a:rPr>
              <a:t>Sexo</a:t>
            </a:r>
            <a:endParaRPr lang="es-MX"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44,3% mujeres</a:t>
            </a:r>
          </a:p>
          <a:p>
            <a:pPr marL="285750" indent="-28575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55,7% varones</a:t>
            </a:r>
          </a:p>
          <a:p>
            <a:r>
              <a:rPr lang="es-MX" sz="2000" b="1" dirty="0">
                <a:latin typeface="Times New Roman" panose="02020603050405020304" pitchFamily="18" charset="0"/>
                <a:cs typeface="Times New Roman" panose="02020603050405020304" pitchFamily="18" charset="0"/>
              </a:rPr>
              <a:t>Nivel educativo</a:t>
            </a:r>
            <a:endParaRPr lang="es-MX"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27,4% nivel bajo</a:t>
            </a:r>
          </a:p>
          <a:p>
            <a:pPr marL="285750" indent="-28575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45,9% nivel medio</a:t>
            </a:r>
          </a:p>
          <a:p>
            <a:pPr marL="285750" indent="-28575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26,7% nivel alto</a:t>
            </a:r>
          </a:p>
          <a:p>
            <a:r>
              <a:rPr lang="es-MX" sz="2000" b="1" dirty="0">
                <a:latin typeface="Times New Roman" panose="02020603050405020304" pitchFamily="18" charset="0"/>
                <a:cs typeface="Times New Roman" panose="02020603050405020304" pitchFamily="18" charset="0"/>
              </a:rPr>
              <a:t>Condición laboral</a:t>
            </a:r>
            <a:endParaRPr lang="es-MX"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73% formales</a:t>
            </a:r>
          </a:p>
          <a:p>
            <a:pPr marL="285750" indent="-285750">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27% informales</a:t>
            </a:r>
          </a:p>
          <a:p>
            <a:pPr marL="285750" indent="-285750">
              <a:buFont typeface="Arial" panose="020B0604020202020204" pitchFamily="34" charset="0"/>
              <a:buChar char="•"/>
            </a:pPr>
            <a:endParaRPr lang="es-MX" dirty="0"/>
          </a:p>
          <a:p>
            <a:endParaRPr lang="es-AR" dirty="0"/>
          </a:p>
          <a:p>
            <a:endParaRPr lang="es-AR" dirty="0"/>
          </a:p>
        </p:txBody>
      </p:sp>
      <p:pic>
        <p:nvPicPr>
          <p:cNvPr id="12" name="Imagen 11">
            <a:extLst>
              <a:ext uri="{FF2B5EF4-FFF2-40B4-BE49-F238E27FC236}">
                <a16:creationId xmlns:a16="http://schemas.microsoft.com/office/drawing/2014/main" id="{063129CA-B973-1956-2093-8CA9304689C9}"/>
              </a:ext>
            </a:extLst>
          </p:cNvPr>
          <p:cNvPicPr>
            <a:picLocks noChangeAspect="1"/>
          </p:cNvPicPr>
          <p:nvPr/>
        </p:nvPicPr>
        <p:blipFill>
          <a:blip r:embed="rId4"/>
          <a:stretch>
            <a:fillRect/>
          </a:stretch>
        </p:blipFill>
        <p:spPr>
          <a:xfrm>
            <a:off x="6096000" y="1589314"/>
            <a:ext cx="6095999" cy="5268686"/>
          </a:xfrm>
          <a:prstGeom prst="rect">
            <a:avLst/>
          </a:prstGeom>
        </p:spPr>
      </p:pic>
    </p:spTree>
    <p:extLst>
      <p:ext uri="{BB962C8B-B14F-4D97-AF65-F5344CB8AC3E}">
        <p14:creationId xmlns:p14="http://schemas.microsoft.com/office/powerpoint/2010/main" val="3707025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edificio, agua, barco, tabla&#10;&#10;El contenido generado por IA puede ser incorrecto.">
            <a:extLst>
              <a:ext uri="{FF2B5EF4-FFF2-40B4-BE49-F238E27FC236}">
                <a16:creationId xmlns:a16="http://schemas.microsoft.com/office/drawing/2014/main" id="{2870CDBB-5AFC-076C-63E6-FC1A1825A66C}"/>
              </a:ext>
            </a:extLst>
          </p:cNvPr>
          <p:cNvPicPr>
            <a:picLocks noChangeAspect="1"/>
          </p:cNvPicPr>
          <p:nvPr/>
        </p:nvPicPr>
        <p:blipFill>
          <a:blip r:embed="rId3">
            <a:alphaModFix amt="12000"/>
            <a:extLst>
              <a:ext uri="{28A0092B-C50C-407E-A947-70E740481C1C}">
                <a14:useLocalDpi xmlns:a14="http://schemas.microsoft.com/office/drawing/2010/main" val="0"/>
              </a:ext>
            </a:extLst>
          </a:blip>
          <a:srcRect l="4143"/>
          <a:stretch>
            <a:fillRect/>
          </a:stretch>
        </p:blipFill>
        <p:spPr>
          <a:xfrm>
            <a:off x="0" y="0"/>
            <a:ext cx="12191999" cy="6858000"/>
          </a:xfrm>
          <a:prstGeom prst="rect">
            <a:avLst/>
          </a:prstGeom>
        </p:spPr>
      </p:pic>
      <p:sp>
        <p:nvSpPr>
          <p:cNvPr id="4" name="CuadroTexto 3">
            <a:extLst>
              <a:ext uri="{FF2B5EF4-FFF2-40B4-BE49-F238E27FC236}">
                <a16:creationId xmlns:a16="http://schemas.microsoft.com/office/drawing/2014/main" id="{88CDD01D-6956-2624-9E58-0368E620047D}"/>
              </a:ext>
            </a:extLst>
          </p:cNvPr>
          <p:cNvSpPr txBox="1"/>
          <p:nvPr/>
        </p:nvSpPr>
        <p:spPr>
          <a:xfrm>
            <a:off x="293913" y="195943"/>
            <a:ext cx="11898085" cy="2246769"/>
          </a:xfrm>
          <a:prstGeom prst="rect">
            <a:avLst/>
          </a:prstGeom>
          <a:noFill/>
        </p:spPr>
        <p:txBody>
          <a:bodyPr wrap="square" rtlCol="0">
            <a:spAutoFit/>
          </a:bodyPr>
          <a:lstStyle/>
          <a:p>
            <a:r>
              <a:rPr lang="es-MX" sz="2000" b="1" dirty="0">
                <a:latin typeface="Times New Roman" panose="02020603050405020304" pitchFamily="18" charset="0"/>
                <a:cs typeface="Times New Roman" panose="02020603050405020304" pitchFamily="18" charset="0"/>
              </a:rPr>
              <a:t>Distribución de la edad según condición laboral (EPH – T3 2024)</a:t>
            </a:r>
            <a:endParaRPr lang="es-AR" sz="2000" b="1" dirty="0">
              <a:latin typeface="Times New Roman" panose="02020603050405020304" pitchFamily="18" charset="0"/>
              <a:cs typeface="Times New Roman" panose="02020603050405020304" pitchFamily="18" charset="0"/>
            </a:endParaRPr>
          </a:p>
          <a:p>
            <a:endParaRPr lang="es-AR" sz="2000" b="1" dirty="0">
              <a:latin typeface="Times New Roman" panose="02020603050405020304" pitchFamily="18" charset="0"/>
              <a:cs typeface="Times New Roman" panose="02020603050405020304" pitchFamily="18" charset="0"/>
            </a:endParaRPr>
          </a:p>
          <a:p>
            <a:r>
              <a:rPr lang="es-MX" dirty="0">
                <a:latin typeface="Times New Roman" panose="02020603050405020304" pitchFamily="18" charset="0"/>
                <a:cs typeface="Times New Roman" panose="02020603050405020304" pitchFamily="18" charset="0"/>
              </a:rPr>
              <a:t>Los trabajadores informales se concentran más en edades jóvenes, mientras que los formales predominan a partir de los 35 años.</a:t>
            </a:r>
            <a:endParaRPr lang="es-AR" b="1" dirty="0">
              <a:latin typeface="Times New Roman" panose="02020603050405020304" pitchFamily="18" charset="0"/>
              <a:cs typeface="Times New Roman" panose="02020603050405020304" pitchFamily="18" charset="0"/>
            </a:endParaRPr>
          </a:p>
          <a:p>
            <a:endParaRPr lang="es-AR" sz="2000" b="1" dirty="0">
              <a:latin typeface="Times New Roman" panose="02020603050405020304" pitchFamily="18" charset="0"/>
              <a:cs typeface="Times New Roman" panose="02020603050405020304" pitchFamily="18" charset="0"/>
            </a:endParaRPr>
          </a:p>
          <a:p>
            <a:endParaRPr lang="es-AR" sz="2000" b="1" dirty="0">
              <a:latin typeface="Times New Roman" panose="02020603050405020304" pitchFamily="18" charset="0"/>
              <a:cs typeface="Times New Roman" panose="02020603050405020304" pitchFamily="18" charset="0"/>
            </a:endParaRPr>
          </a:p>
          <a:p>
            <a:endParaRPr lang="es-AR" sz="2000" b="1" dirty="0">
              <a:latin typeface="Times New Roman" panose="02020603050405020304" pitchFamily="18" charset="0"/>
              <a:cs typeface="Times New Roman" panose="02020603050405020304" pitchFamily="18" charset="0"/>
            </a:endParaRPr>
          </a:p>
        </p:txBody>
      </p:sp>
      <p:pic>
        <p:nvPicPr>
          <p:cNvPr id="10" name="Imagen 9">
            <a:extLst>
              <a:ext uri="{FF2B5EF4-FFF2-40B4-BE49-F238E27FC236}">
                <a16:creationId xmlns:a16="http://schemas.microsoft.com/office/drawing/2014/main" id="{870FB528-15F5-5FE6-AF06-39971FD43FC9}"/>
              </a:ext>
            </a:extLst>
          </p:cNvPr>
          <p:cNvPicPr>
            <a:picLocks noChangeAspect="1"/>
          </p:cNvPicPr>
          <p:nvPr/>
        </p:nvPicPr>
        <p:blipFill>
          <a:blip r:embed="rId4"/>
          <a:stretch>
            <a:fillRect/>
          </a:stretch>
        </p:blipFill>
        <p:spPr>
          <a:xfrm>
            <a:off x="141514" y="1578429"/>
            <a:ext cx="11908972" cy="5279571"/>
          </a:xfrm>
          <a:prstGeom prst="rect">
            <a:avLst/>
          </a:prstGeom>
        </p:spPr>
      </p:pic>
    </p:spTree>
    <p:extLst>
      <p:ext uri="{BB962C8B-B14F-4D97-AF65-F5344CB8AC3E}">
        <p14:creationId xmlns:p14="http://schemas.microsoft.com/office/powerpoint/2010/main" val="252517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edificio, agua, barco, tabla&#10;&#10;El contenido generado por IA puede ser incorrecto.">
            <a:extLst>
              <a:ext uri="{FF2B5EF4-FFF2-40B4-BE49-F238E27FC236}">
                <a16:creationId xmlns:a16="http://schemas.microsoft.com/office/drawing/2014/main" id="{4AB9572D-9FA1-DE82-5AA3-860C0553CD27}"/>
              </a:ext>
            </a:extLst>
          </p:cNvPr>
          <p:cNvPicPr>
            <a:picLocks noChangeAspect="1"/>
          </p:cNvPicPr>
          <p:nvPr/>
        </p:nvPicPr>
        <p:blipFill>
          <a:blip r:embed="rId3">
            <a:alphaModFix amt="12000"/>
            <a:extLst>
              <a:ext uri="{28A0092B-C50C-407E-A947-70E740481C1C}">
                <a14:useLocalDpi xmlns:a14="http://schemas.microsoft.com/office/drawing/2010/main" val="0"/>
              </a:ext>
            </a:extLst>
          </a:blip>
          <a:srcRect l="4286"/>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A42C979D-6EEA-F3E0-38B7-600507DA6E8D}"/>
              </a:ext>
            </a:extLst>
          </p:cNvPr>
          <p:cNvSpPr txBox="1"/>
          <p:nvPr/>
        </p:nvSpPr>
        <p:spPr>
          <a:xfrm>
            <a:off x="0" y="109248"/>
            <a:ext cx="11876314" cy="1292662"/>
          </a:xfrm>
          <a:prstGeom prst="rect">
            <a:avLst/>
          </a:prstGeom>
          <a:noFill/>
        </p:spPr>
        <p:txBody>
          <a:bodyPr wrap="square">
            <a:spAutoFit/>
          </a:bodyPr>
          <a:lstStyle/>
          <a:p>
            <a:r>
              <a:rPr lang="es-AR" sz="2000" b="1" dirty="0">
                <a:latin typeface="Times New Roman" panose="02020603050405020304" pitchFamily="18" charset="0"/>
                <a:cs typeface="Times New Roman" panose="02020603050405020304" pitchFamily="18" charset="0"/>
              </a:rPr>
              <a:t>Distribución de la edad de los ocupados (18-64 años) </a:t>
            </a:r>
            <a:r>
              <a:rPr lang="es-MX" sz="2000" b="1" dirty="0">
                <a:latin typeface="Times New Roman" panose="02020603050405020304" pitchFamily="18" charset="0"/>
                <a:cs typeface="Times New Roman" panose="02020603050405020304" pitchFamily="18" charset="0"/>
              </a:rPr>
              <a:t>(EPH – T3 2024)</a:t>
            </a:r>
          </a:p>
          <a:p>
            <a:endParaRPr lang="es-MX" sz="2000" b="1" dirty="0">
              <a:latin typeface="Times New Roman" panose="02020603050405020304" pitchFamily="18" charset="0"/>
              <a:cs typeface="Times New Roman" panose="02020603050405020304" pitchFamily="18" charset="0"/>
            </a:endParaRPr>
          </a:p>
          <a:p>
            <a:r>
              <a:rPr lang="es-MX" dirty="0">
                <a:latin typeface="Times New Roman" panose="02020603050405020304" pitchFamily="18" charset="0"/>
                <a:cs typeface="Times New Roman" panose="02020603050405020304" pitchFamily="18" charset="0"/>
              </a:rPr>
              <a:t>La distribución es relativamente concentrada entre 25 y 45 años, con menos presencia en los extremos (18–20 y 60–64)</a:t>
            </a:r>
            <a:endParaRPr lang="es-AR" b="1" dirty="0">
              <a:latin typeface="Times New Roman" panose="02020603050405020304" pitchFamily="18" charset="0"/>
              <a:cs typeface="Times New Roman" panose="02020603050405020304" pitchFamily="18" charset="0"/>
            </a:endParaRPr>
          </a:p>
          <a:p>
            <a:endParaRPr lang="es-AR" sz="2000" b="1" dirty="0">
              <a:latin typeface="Times New Roman" panose="02020603050405020304" pitchFamily="18" charset="0"/>
              <a:cs typeface="Times New Roman" panose="02020603050405020304" pitchFamily="18" charset="0"/>
            </a:endParaRPr>
          </a:p>
        </p:txBody>
      </p:sp>
      <p:pic>
        <p:nvPicPr>
          <p:cNvPr id="7" name="Imagen 6">
            <a:extLst>
              <a:ext uri="{FF2B5EF4-FFF2-40B4-BE49-F238E27FC236}">
                <a16:creationId xmlns:a16="http://schemas.microsoft.com/office/drawing/2014/main" id="{78A2831F-2C0F-493A-B5ED-873F68659E2B}"/>
              </a:ext>
            </a:extLst>
          </p:cNvPr>
          <p:cNvPicPr>
            <a:picLocks noChangeAspect="1"/>
          </p:cNvPicPr>
          <p:nvPr/>
        </p:nvPicPr>
        <p:blipFill>
          <a:blip r:embed="rId4"/>
          <a:stretch>
            <a:fillRect/>
          </a:stretch>
        </p:blipFill>
        <p:spPr>
          <a:xfrm>
            <a:off x="315686" y="1251858"/>
            <a:ext cx="11386457" cy="5420694"/>
          </a:xfrm>
          <a:prstGeom prst="rect">
            <a:avLst/>
          </a:prstGeom>
        </p:spPr>
      </p:pic>
    </p:spTree>
    <p:extLst>
      <p:ext uri="{BB962C8B-B14F-4D97-AF65-F5344CB8AC3E}">
        <p14:creationId xmlns:p14="http://schemas.microsoft.com/office/powerpoint/2010/main" val="327539742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1582</TotalTime>
  <Words>1978</Words>
  <Application>Microsoft Office PowerPoint</Application>
  <PresentationFormat>Panorámica</PresentationFormat>
  <Paragraphs>191</Paragraphs>
  <Slides>18</Slides>
  <Notes>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Aptos</vt:lpstr>
      <vt:lpstr>Aptos Display</vt:lpstr>
      <vt:lpstr>Arial</vt:lpstr>
      <vt:lpstr>Times New Roman</vt:lpstr>
      <vt:lpstr>Tema de Office</vt:lpstr>
      <vt:lpstr>Integrantes: Ortiz Escobar Araceli (905.915) Pérez Cau, Nicolás (859.197)    </vt:lpstr>
      <vt:lpstr>Presentación de PowerPoint</vt:lpstr>
      <vt:lpstr>Hipótesis del estudio A mayor nivel educativo, menor es la probabilidad de trabajar en la economía informal entre trabajadores urbanos de 18–64 años; este efecto es más fuerte para mujeres que para hombres.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Araceli Ayelen Ortiz Escobar</dc:creator>
  <cp:lastModifiedBy>Araceli Ayelen Ortiz Escobar</cp:lastModifiedBy>
  <cp:revision>51</cp:revision>
  <dcterms:created xsi:type="dcterms:W3CDTF">2025-11-28T00:54:44Z</dcterms:created>
  <dcterms:modified xsi:type="dcterms:W3CDTF">2025-11-30T18:29:46Z</dcterms:modified>
</cp:coreProperties>
</file>